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460" y="682908"/>
            <a:ext cx="9838481" cy="248136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3460" y="3523980"/>
            <a:ext cx="9838481" cy="24022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0AA-73BB-4A98-96A4-03528CB215E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E556-368C-47B5-B40B-ED1179859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58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459" y="682908"/>
            <a:ext cx="9815332" cy="92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3459" y="1825625"/>
            <a:ext cx="9815332" cy="4112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0AA-73BB-4A98-96A4-03528CB215E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E556-368C-47B5-B40B-ED1179859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3221" y="682907"/>
            <a:ext cx="2060295" cy="52549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034" y="682906"/>
            <a:ext cx="7546695" cy="52549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0AA-73BB-4A98-96A4-03528CB215E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E556-368C-47B5-B40B-ED1179859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68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459" y="682906"/>
            <a:ext cx="9815332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457" y="1825625"/>
            <a:ext cx="4699323" cy="4123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0AA-73BB-4A98-96A4-03528CB215E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E556-368C-47B5-B40B-ED11798593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5729469" y="1825625"/>
            <a:ext cx="4699323" cy="4123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461" y="671332"/>
            <a:ext cx="9838481" cy="8875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458" y="1921439"/>
            <a:ext cx="4699323" cy="5836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58" y="2505075"/>
            <a:ext cx="4699323" cy="3444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0AA-73BB-4A98-96A4-03528CB215E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E556-368C-47B5-B40B-ED117985934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5762381" y="1921439"/>
            <a:ext cx="4699323" cy="5940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5762384" y="2515445"/>
            <a:ext cx="4699323" cy="3444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6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459" y="682906"/>
            <a:ext cx="9815332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457" y="1825625"/>
            <a:ext cx="4699323" cy="4123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0AA-73BB-4A98-96A4-03528CB215E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E556-368C-47B5-B40B-ED11798593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5729469" y="1825625"/>
            <a:ext cx="4699323" cy="4123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974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461" y="671332"/>
            <a:ext cx="9838481" cy="8875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458" y="1921439"/>
            <a:ext cx="4699323" cy="5836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58" y="2505075"/>
            <a:ext cx="4699323" cy="3444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0AA-73BB-4A98-96A4-03528CB215E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E556-368C-47B5-B40B-ED117985934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5762381" y="1921439"/>
            <a:ext cx="4699323" cy="5940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5762384" y="2515445"/>
            <a:ext cx="4699323" cy="3444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54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458" y="682906"/>
            <a:ext cx="9815332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458" y="1825625"/>
            <a:ext cx="4699322" cy="4123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0AA-73BB-4A98-96A4-03528CB215E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E556-368C-47B5-B40B-ED11798593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5729468" y="1825625"/>
            <a:ext cx="4699322" cy="4123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9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458" y="671332"/>
            <a:ext cx="9838481" cy="8875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459" y="1921439"/>
            <a:ext cx="4699322" cy="5836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58" y="2505075"/>
            <a:ext cx="4699323" cy="3444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0AA-73BB-4A98-96A4-03528CB215E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E556-368C-47B5-B40B-ED117985934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5762382" y="1921439"/>
            <a:ext cx="4699322" cy="5940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5762382" y="2515445"/>
            <a:ext cx="4699323" cy="3444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4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461" y="349708"/>
            <a:ext cx="9848247" cy="902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459" y="1409075"/>
            <a:ext cx="9848247" cy="4528739"/>
          </a:xfrm>
        </p:spPr>
        <p:txBody>
          <a:bodyPr/>
          <a:lstStyle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0AA-73BB-4A98-96A4-03528CB215E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E556-368C-47B5-B40B-ED1179859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15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885" y="717630"/>
            <a:ext cx="9838481" cy="364602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885" y="4629874"/>
            <a:ext cx="9838481" cy="131951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0AA-73BB-4A98-96A4-03528CB215E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E556-368C-47B5-B40B-ED1179859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55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459" y="682906"/>
            <a:ext cx="9815332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457" y="1825625"/>
            <a:ext cx="4699323" cy="4123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0AA-73BB-4A98-96A4-03528CB215E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E556-368C-47B5-B40B-ED11798593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5729468" y="1825625"/>
            <a:ext cx="4699323" cy="4123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350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460" y="671332"/>
            <a:ext cx="9838481" cy="8875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458" y="1921439"/>
            <a:ext cx="4699323" cy="5836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58" y="2505075"/>
            <a:ext cx="4699323" cy="3444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0AA-73BB-4A98-96A4-03528CB215E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E556-368C-47B5-B40B-ED117985934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5762381" y="1921439"/>
            <a:ext cx="4699323" cy="5940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5762383" y="2515445"/>
            <a:ext cx="4699323" cy="3444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93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034" y="706056"/>
            <a:ext cx="9792183" cy="9846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0AA-73BB-4A98-96A4-03528CB215E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E556-368C-47B5-B40B-ED1179859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9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0AA-73BB-4A98-96A4-03528CB215E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E556-368C-47B5-B40B-ED1179859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5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459" y="682908"/>
            <a:ext cx="4158567" cy="93158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682907"/>
            <a:ext cx="5257177" cy="51507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3459" y="1614489"/>
            <a:ext cx="4158567" cy="42544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0AA-73BB-4A98-96A4-03528CB215E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E556-368C-47B5-B40B-ED1179859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7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459" y="694481"/>
            <a:ext cx="4158567" cy="13629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694481"/>
            <a:ext cx="5257177" cy="51665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3459" y="2057402"/>
            <a:ext cx="4158567" cy="38109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0AA-73BB-4A98-96A4-03528CB215E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E556-368C-47B5-B40B-ED1179859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0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0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E90AA-73BB-4A98-96A4-03528CB215E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11901"/>
            <a:ext cx="5845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90104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8E556-368C-47B5-B40B-ED117985934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365" y="4678153"/>
            <a:ext cx="1939636" cy="14988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366" y="4678153"/>
            <a:ext cx="1939636" cy="14988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366" y="4678153"/>
            <a:ext cx="1939636" cy="14988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364" y="4678153"/>
            <a:ext cx="1939636" cy="149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encyber.ialab.dsu.edu/2016/Arduin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Arduino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Val Manes</a:t>
            </a:r>
          </a:p>
          <a:p>
            <a:r>
              <a:rPr lang="en-US" dirty="0" smtClean="0"/>
              <a:t>Department of Math &amp;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45464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int</a:t>
            </a:r>
            <a:r>
              <a:rPr lang="en-US" dirty="0"/>
              <a:t> – integer, whole number: </a:t>
            </a:r>
            <a:r>
              <a:rPr lang="en-US" dirty="0" smtClean="0"/>
              <a:t>1   2   9999  </a:t>
            </a:r>
            <a:r>
              <a:rPr lang="en-US" dirty="0"/>
              <a:t>-876</a:t>
            </a:r>
          </a:p>
          <a:p>
            <a:r>
              <a:rPr lang="en-US" i="1" dirty="0"/>
              <a:t>float</a:t>
            </a:r>
            <a:r>
              <a:rPr lang="en-US" dirty="0"/>
              <a:t> – floating point, real number  1.234  -</a:t>
            </a:r>
            <a:r>
              <a:rPr lang="en-US" dirty="0" smtClean="0"/>
              <a:t>0.0003456</a:t>
            </a:r>
          </a:p>
          <a:p>
            <a:pPr lvl="1"/>
            <a:r>
              <a:rPr lang="en-US" i="1" dirty="0" smtClean="0"/>
              <a:t>double</a:t>
            </a:r>
            <a:r>
              <a:rPr lang="en-US" dirty="0" smtClean="0"/>
              <a:t> if you need greater precision than 7 digits</a:t>
            </a:r>
            <a:endParaRPr lang="en-US" dirty="0"/>
          </a:p>
          <a:p>
            <a:r>
              <a:rPr lang="en-US" i="1" dirty="0" smtClean="0"/>
              <a:t>char</a:t>
            </a:r>
            <a:r>
              <a:rPr lang="en-US" dirty="0" smtClean="0"/>
              <a:t> </a:t>
            </a:r>
            <a:r>
              <a:rPr lang="en-US" dirty="0"/>
              <a:t>– character, a single letter, digit, punctuation   </a:t>
            </a:r>
            <a:endParaRPr lang="en-US" dirty="0" smtClean="0"/>
          </a:p>
          <a:p>
            <a:pPr lvl="1"/>
            <a:r>
              <a:rPr lang="en-US" dirty="0" smtClean="0"/>
              <a:t>Enclosed </a:t>
            </a:r>
            <a:r>
              <a:rPr lang="en-US" dirty="0"/>
              <a:t>in single </a:t>
            </a:r>
            <a:r>
              <a:rPr lang="en-US" dirty="0" smtClean="0"/>
              <a:t>quotes:  </a:t>
            </a:r>
            <a:r>
              <a:rPr lang="en-US" dirty="0"/>
              <a:t>‘a’  ‘1’   ‘#’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57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Names of memory spaces</a:t>
            </a:r>
          </a:p>
          <a:p>
            <a:r>
              <a:rPr lang="en-US" dirty="0"/>
              <a:t>Assign and modify values stored</a:t>
            </a:r>
          </a:p>
          <a:p>
            <a:r>
              <a:rPr lang="en-US" dirty="0"/>
              <a:t>Declare before use  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dirty="0" err="1"/>
              <a:t>int</a:t>
            </a:r>
            <a:r>
              <a:rPr lang="en-US" dirty="0"/>
              <a:t> total;   </a:t>
            </a:r>
            <a:endParaRPr lang="en-US" dirty="0" smtClean="0"/>
          </a:p>
          <a:p>
            <a:pPr marL="457200" lvl="1" indent="0">
              <a:buNone/>
            </a:pPr>
            <a:r>
              <a:rPr lang="en-US" smtClean="0"/>
              <a:t> float </a:t>
            </a:r>
            <a:r>
              <a:rPr lang="en-US" dirty="0"/>
              <a:t>average;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26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Program – Blink 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5800" dirty="0" err="1"/>
              <a:t>int</a:t>
            </a:r>
            <a:r>
              <a:rPr lang="en-US" sz="5800" dirty="0"/>
              <a:t> led = 10;</a:t>
            </a:r>
          </a:p>
          <a:p>
            <a:pPr marL="0" indent="0">
              <a:buNone/>
            </a:pPr>
            <a:r>
              <a:rPr lang="en-US" sz="5800" dirty="0"/>
              <a:t> </a:t>
            </a:r>
            <a:endParaRPr lang="en-US" sz="5800" dirty="0" smtClean="0"/>
          </a:p>
          <a:p>
            <a:pPr marL="0" indent="0">
              <a:buNone/>
            </a:pPr>
            <a:r>
              <a:rPr lang="en-US" sz="5800" dirty="0" smtClean="0"/>
              <a:t>void </a:t>
            </a:r>
            <a:r>
              <a:rPr lang="en-US" sz="5800" dirty="0"/>
              <a:t>setup() {</a:t>
            </a:r>
          </a:p>
          <a:p>
            <a:pPr marL="0" indent="0">
              <a:buNone/>
            </a:pPr>
            <a:r>
              <a:rPr lang="en-US" sz="5800" dirty="0"/>
              <a:t>    pinMode( led, OUTPUT );</a:t>
            </a:r>
          </a:p>
          <a:p>
            <a:pPr marL="0" indent="0">
              <a:buNone/>
            </a:pPr>
            <a:r>
              <a:rPr lang="en-US" sz="5800" dirty="0"/>
              <a:t>}</a:t>
            </a:r>
          </a:p>
          <a:p>
            <a:pPr marL="0" indent="0">
              <a:buNone/>
            </a:pPr>
            <a:r>
              <a:rPr lang="en-US" sz="5800" dirty="0"/>
              <a:t>void loop() {</a:t>
            </a:r>
          </a:p>
          <a:p>
            <a:pPr marL="0" indent="0">
              <a:buNone/>
            </a:pPr>
            <a:r>
              <a:rPr lang="en-US" sz="5800" dirty="0"/>
              <a:t>//turn LED on and off for off half second</a:t>
            </a:r>
          </a:p>
          <a:p>
            <a:pPr marL="0" indent="0">
              <a:buNone/>
            </a:pPr>
            <a:r>
              <a:rPr lang="en-US" sz="5800" dirty="0"/>
              <a:t>  digitalWrite( led, HIGH );</a:t>
            </a:r>
          </a:p>
          <a:p>
            <a:pPr marL="0" indent="0">
              <a:buNone/>
            </a:pPr>
            <a:r>
              <a:rPr lang="en-US" sz="5800" dirty="0"/>
              <a:t>  delay( 500 );</a:t>
            </a:r>
          </a:p>
          <a:p>
            <a:pPr marL="0" indent="0">
              <a:buNone/>
            </a:pPr>
            <a:r>
              <a:rPr lang="en-US" sz="5800" dirty="0"/>
              <a:t>  digitalWrite( led, LOW );</a:t>
            </a:r>
          </a:p>
          <a:p>
            <a:pPr marL="0" indent="0">
              <a:buNone/>
            </a:pPr>
            <a:r>
              <a:rPr lang="en-US" sz="5800" dirty="0"/>
              <a:t>  delay( 500 );</a:t>
            </a:r>
          </a:p>
          <a:p>
            <a:pPr marL="0" indent="0">
              <a:buNone/>
            </a:pPr>
            <a:r>
              <a:rPr lang="en-US" sz="5800" dirty="0" smtClean="0"/>
              <a:t>}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295691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Included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C:\Program Files (x86)\</a:t>
            </a:r>
            <a:r>
              <a:rPr lang="en-US" dirty="0" smtClean="0"/>
              <a:t>Arduino\examples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0" y="2076478"/>
            <a:ext cx="6901758" cy="3861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48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Arduino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Link:</a:t>
            </a:r>
          </a:p>
          <a:p>
            <a:pPr marL="0" indent="0">
              <a:buNone/>
            </a:pPr>
            <a:r>
              <a:rPr lang="en-US" sz="4000" dirty="0">
                <a:hlinkClick r:id="rId2"/>
              </a:rPr>
              <a:t>http://gencyber.ialab.dsu.edu/2016/Arduino/</a:t>
            </a:r>
            <a:endParaRPr lang="en-US" sz="4000" dirty="0"/>
          </a:p>
          <a:p>
            <a:endParaRPr lang="en-US" dirty="0" smtClean="0"/>
          </a:p>
          <a:p>
            <a:r>
              <a:rPr lang="en-US" dirty="0" smtClean="0"/>
              <a:t>Save it to your computer</a:t>
            </a:r>
          </a:p>
          <a:p>
            <a:r>
              <a:rPr lang="en-US" dirty="0" smtClean="0"/>
              <a:t>Execute </a:t>
            </a:r>
            <a:r>
              <a:rPr lang="en-US" dirty="0" smtClean="0"/>
              <a:t>the file, accept all defaults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77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Microprocessor with hardware interfaces</a:t>
            </a:r>
          </a:p>
          <a:p>
            <a:pPr lvl="1"/>
            <a:r>
              <a:rPr lang="en-US" dirty="0"/>
              <a:t>Digital I/O</a:t>
            </a:r>
          </a:p>
          <a:p>
            <a:pPr lvl="1"/>
            <a:r>
              <a:rPr lang="en-US" dirty="0"/>
              <a:t>Analog I/O</a:t>
            </a:r>
          </a:p>
          <a:p>
            <a:pPr lvl="1"/>
            <a:r>
              <a:rPr lang="en-US" dirty="0"/>
              <a:t>3.3v &amp; 5v supply</a:t>
            </a:r>
          </a:p>
          <a:p>
            <a:r>
              <a:rPr lang="en-US" dirty="0"/>
              <a:t>Simple programming interface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21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Arduino Uno</a:t>
            </a:r>
            <a:endParaRPr lang="en-US" dirty="0"/>
          </a:p>
        </p:txBody>
      </p:sp>
      <p:pic>
        <p:nvPicPr>
          <p:cNvPr id="4" name="Content Placeholder 3" descr="https://cdn.sparkfun.com/assets/9/1/e/4/8/515b4656ce395f8a38000000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062" y="1744662"/>
            <a:ext cx="5248275" cy="3857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28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Analog</a:t>
            </a:r>
          </a:p>
          <a:p>
            <a:pPr lvl="1"/>
            <a:r>
              <a:rPr lang="en-US" dirty="0"/>
              <a:t>Read varying voltage, convert to number </a:t>
            </a:r>
            <a:r>
              <a:rPr lang="en-US" dirty="0" smtClean="0"/>
              <a:t>(0-1023)</a:t>
            </a:r>
            <a:endParaRPr lang="en-US" dirty="0"/>
          </a:p>
          <a:p>
            <a:pPr lvl="1"/>
            <a:r>
              <a:rPr lang="en-US" dirty="0" smtClean="0"/>
              <a:t>Light</a:t>
            </a:r>
            <a:r>
              <a:rPr lang="en-US" dirty="0"/>
              <a:t>, temperature, distance</a:t>
            </a:r>
          </a:p>
          <a:p>
            <a:pPr lvl="1"/>
            <a:r>
              <a:rPr lang="en-US" dirty="0"/>
              <a:t>Pins A0-A5</a:t>
            </a:r>
          </a:p>
          <a:p>
            <a:r>
              <a:rPr lang="en-US" b="1" i="1" dirty="0"/>
              <a:t>Digital</a:t>
            </a:r>
          </a:p>
          <a:p>
            <a:pPr lvl="1"/>
            <a:r>
              <a:rPr lang="en-US" dirty="0"/>
              <a:t>Read on/off state or provide power </a:t>
            </a:r>
            <a:r>
              <a:rPr lang="en-US" dirty="0" smtClean="0"/>
              <a:t>on/off</a:t>
            </a:r>
            <a:endParaRPr lang="en-US" dirty="0"/>
          </a:p>
          <a:p>
            <a:pPr lvl="1"/>
            <a:r>
              <a:rPr lang="en-US" dirty="0"/>
              <a:t>Pushbutton, LED, buzzer</a:t>
            </a:r>
          </a:p>
          <a:p>
            <a:pPr lvl="1"/>
            <a:r>
              <a:rPr lang="en-US" dirty="0"/>
              <a:t>Pulse Width Modulation/PWM </a:t>
            </a:r>
            <a:r>
              <a:rPr lang="en-US" dirty="0" smtClean="0"/>
              <a:t>(pseudo-varying voltage)</a:t>
            </a:r>
            <a:endParaRPr lang="en-US" dirty="0"/>
          </a:p>
          <a:p>
            <a:pPr lvl="1"/>
            <a:r>
              <a:rPr lang="en-US" dirty="0"/>
              <a:t>Pins D0-D13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21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/>
              <a:t>Arduino Integrated Development Environment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457" y="1825625"/>
            <a:ext cx="6221683" cy="4123762"/>
          </a:xfrm>
        </p:spPr>
        <p:txBody>
          <a:bodyPr/>
          <a:lstStyle/>
          <a:p>
            <a:r>
              <a:rPr lang="en-US" dirty="0"/>
              <a:t>Tools to write, compile and execute sketches (programs)</a:t>
            </a:r>
          </a:p>
          <a:p>
            <a:r>
              <a:rPr lang="en-US" dirty="0"/>
              <a:t>Code is in C language (mostly)</a:t>
            </a:r>
          </a:p>
          <a:p>
            <a:r>
              <a:rPr lang="en-US" dirty="0"/>
              <a:t>Opening sketch provides default setup and loop functions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half" idx="13"/>
          </p:nvPr>
        </p:nvPicPr>
        <p:blipFill>
          <a:blip r:embed="rId2"/>
          <a:stretch>
            <a:fillRect/>
          </a:stretch>
        </p:blipFill>
        <p:spPr>
          <a:xfrm>
            <a:off x="7048653" y="1662711"/>
            <a:ext cx="3380138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53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Three sections to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Global variables (constants)</a:t>
            </a:r>
          </a:p>
          <a:p>
            <a:pPr lvl="1"/>
            <a:r>
              <a:rPr lang="en-US" dirty="0"/>
              <a:t>Before the void setup( )</a:t>
            </a:r>
          </a:p>
          <a:p>
            <a:pPr lvl="1"/>
            <a:r>
              <a:rPr lang="en-US" dirty="0"/>
              <a:t>Define values used throughout </a:t>
            </a:r>
            <a:r>
              <a:rPr lang="en-US" dirty="0" smtClean="0"/>
              <a:t>program</a:t>
            </a:r>
            <a:endParaRPr lang="en-US" dirty="0"/>
          </a:p>
          <a:p>
            <a:r>
              <a:rPr lang="en-US" dirty="0"/>
              <a:t>void setup( )</a:t>
            </a:r>
          </a:p>
          <a:p>
            <a:pPr lvl="1"/>
            <a:r>
              <a:rPr lang="en-US" dirty="0"/>
              <a:t>Initialization steps – set pin modes</a:t>
            </a:r>
          </a:p>
          <a:p>
            <a:pPr lvl="1"/>
            <a:r>
              <a:rPr lang="en-US" dirty="0"/>
              <a:t>Executes once at start of program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initial state of devices, if needed</a:t>
            </a:r>
          </a:p>
          <a:p>
            <a:r>
              <a:rPr lang="en-US" dirty="0"/>
              <a:t>void loop( )</a:t>
            </a:r>
          </a:p>
          <a:p>
            <a:pPr lvl="1"/>
            <a:r>
              <a:rPr lang="en-US" dirty="0"/>
              <a:t>Main program execution</a:t>
            </a:r>
          </a:p>
          <a:p>
            <a:pPr lvl="1"/>
            <a:r>
              <a:rPr lang="en-US" dirty="0"/>
              <a:t>Continually repeats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84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Sketch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void setup() {</a:t>
            </a:r>
          </a:p>
          <a:p>
            <a:pPr marL="0" indent="0">
              <a:buNone/>
            </a:pPr>
            <a:r>
              <a:rPr lang="en-US" dirty="0"/>
              <a:t>  // put your setup code here, to run once: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loop() {</a:t>
            </a:r>
          </a:p>
          <a:p>
            <a:pPr marL="0" indent="0">
              <a:buNone/>
            </a:pPr>
            <a:r>
              <a:rPr lang="en-US" dirty="0"/>
              <a:t>  // put your main code here, to run repeatedly: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0119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with semicolon (except branching/loop statements)</a:t>
            </a:r>
          </a:p>
          <a:p>
            <a:r>
              <a:rPr lang="en-US" dirty="0"/>
              <a:t>Case sensitive</a:t>
            </a:r>
          </a:p>
          <a:p>
            <a:r>
              <a:rPr lang="en-US" dirty="0"/>
              <a:t>Curly braces { } </a:t>
            </a:r>
            <a:r>
              <a:rPr lang="en-US" dirty="0" smtClean="0"/>
              <a:t>mark </a:t>
            </a:r>
            <a:r>
              <a:rPr lang="en-US" dirty="0"/>
              <a:t>blocks of code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branches, loops,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40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n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es" id="{7F572C88-28A8-4C4A-A391-CEECB4B96351}" vid="{A044C9DD-9E9D-4EBD-A51B-E8A1D55689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Mines</Template>
  <TotalTime>90</TotalTime>
  <Words>335</Words>
  <Application>Microsoft Office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Mines</vt:lpstr>
      <vt:lpstr>Arduino 101</vt:lpstr>
      <vt:lpstr>Download Arduino Software</vt:lpstr>
      <vt:lpstr>Hardware</vt:lpstr>
      <vt:lpstr>Arduino Uno</vt:lpstr>
      <vt:lpstr>Interfaces</vt:lpstr>
      <vt:lpstr>Arduino Integrated Development Environment </vt:lpstr>
      <vt:lpstr>Three sections to code</vt:lpstr>
      <vt:lpstr>Initial Sketch Code</vt:lpstr>
      <vt:lpstr>C Statements</vt:lpstr>
      <vt:lpstr>Data Types</vt:lpstr>
      <vt:lpstr>Variables</vt:lpstr>
      <vt:lpstr>Sample Program – Blink LED</vt:lpstr>
      <vt:lpstr>Included Examples</vt:lpstr>
    </vt:vector>
  </TitlesOfParts>
  <Company>South Dakota School of Mines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Arduino 101</dc:title>
  <dc:creator>Manes, Val N.</dc:creator>
  <cp:lastModifiedBy>DSU Student</cp:lastModifiedBy>
  <cp:revision>11</cp:revision>
  <dcterms:created xsi:type="dcterms:W3CDTF">2016-07-04T21:16:06Z</dcterms:created>
  <dcterms:modified xsi:type="dcterms:W3CDTF">2016-07-20T11:20:33Z</dcterms:modified>
</cp:coreProperties>
</file>