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7" r:id="rId1"/>
  </p:sldMasterIdLst>
  <p:sldIdLst>
    <p:sldId id="256" r:id="rId2"/>
    <p:sldId id="320" r:id="rId3"/>
    <p:sldId id="321" r:id="rId4"/>
    <p:sldId id="322" r:id="rId5"/>
    <p:sldId id="298" r:id="rId6"/>
    <p:sldId id="299" r:id="rId7"/>
    <p:sldId id="312" r:id="rId8"/>
    <p:sldId id="313" r:id="rId9"/>
    <p:sldId id="311" r:id="rId10"/>
    <p:sldId id="315" r:id="rId11"/>
    <p:sldId id="316" r:id="rId12"/>
    <p:sldId id="317" r:id="rId13"/>
    <p:sldId id="325" r:id="rId14"/>
    <p:sldId id="301" r:id="rId15"/>
    <p:sldId id="303" r:id="rId16"/>
    <p:sldId id="302" r:id="rId17"/>
    <p:sldId id="304" r:id="rId18"/>
    <p:sldId id="305" r:id="rId19"/>
    <p:sldId id="306" r:id="rId20"/>
    <p:sldId id="307" r:id="rId21"/>
    <p:sldId id="318" r:id="rId22"/>
    <p:sldId id="319" r:id="rId23"/>
    <p:sldId id="278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5" r:id="rId40"/>
    <p:sldId id="273" r:id="rId41"/>
    <p:sldId id="274" r:id="rId42"/>
    <p:sldId id="276" r:id="rId43"/>
    <p:sldId id="277" r:id="rId44"/>
    <p:sldId id="279" r:id="rId45"/>
    <p:sldId id="281" r:id="rId46"/>
    <p:sldId id="282" r:id="rId47"/>
    <p:sldId id="283" r:id="rId48"/>
    <p:sldId id="284" r:id="rId49"/>
    <p:sldId id="285" r:id="rId50"/>
    <p:sldId id="286" r:id="rId51"/>
    <p:sldId id="280" r:id="rId52"/>
    <p:sldId id="287" r:id="rId53"/>
    <p:sldId id="288" r:id="rId54"/>
    <p:sldId id="289" r:id="rId55"/>
    <p:sldId id="290" r:id="rId56"/>
    <p:sldId id="291" r:id="rId57"/>
    <p:sldId id="292" r:id="rId58"/>
    <p:sldId id="295" r:id="rId59"/>
    <p:sldId id="293" r:id="rId60"/>
    <p:sldId id="296" r:id="rId61"/>
    <p:sldId id="294" r:id="rId62"/>
    <p:sldId id="326" r:id="rId63"/>
    <p:sldId id="323" r:id="rId64"/>
    <p:sldId id="324" r:id="rId6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04" y="-10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7/23/14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7/23/14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7/23/14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  <p:sldLayoutId id="214749347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192.168.11.1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192.168.11.100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Wireless Attacks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0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Spoof your 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look for some connected clients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your wireless adapter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up </a:t>
            </a:r>
            <a:r>
              <a:rPr lang="en-US" dirty="0" err="1" smtClean="0"/>
              <a:t>airmon-ng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Start up </a:t>
            </a:r>
            <a:r>
              <a:rPr lang="en-US" dirty="0" err="1" smtClean="0"/>
              <a:t>airodump-ng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4418"/>
            <a:ext cx="9144000" cy="634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4836"/>
            <a:ext cx="60706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74937"/>
            <a:ext cx="53086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at those clients: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562"/>
            <a:ext cx="9144000" cy="23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Spoof your 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Find your current MAC address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Turn the wireless interface off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Change the MAC address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Turn the interface back 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0" y="3648528"/>
            <a:ext cx="64643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1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~Break Time~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Just a quick recap </a:t>
            </a:r>
          </a:p>
          <a:p>
            <a:r>
              <a:rPr lang="en-US" dirty="0" smtClean="0"/>
              <a:t>SSID = Service Set Identification</a:t>
            </a:r>
          </a:p>
          <a:p>
            <a:pPr lvl="1"/>
            <a:r>
              <a:rPr lang="en-US" dirty="0" smtClean="0"/>
              <a:t>Really just the name of your wireless network</a:t>
            </a:r>
          </a:p>
          <a:p>
            <a:r>
              <a:rPr lang="en-US" dirty="0" smtClean="0"/>
              <a:t>We’re not all this clever:</a:t>
            </a:r>
          </a:p>
          <a:p>
            <a:pPr lvl="1"/>
            <a:r>
              <a:rPr lang="en-US" dirty="0" smtClean="0"/>
              <a:t>Bill Wi the Science Fi</a:t>
            </a:r>
          </a:p>
          <a:p>
            <a:pPr lvl="1"/>
            <a:r>
              <a:rPr lang="en-US" dirty="0" smtClean="0"/>
              <a:t>Get off my LAN</a:t>
            </a:r>
          </a:p>
          <a:p>
            <a:pPr lvl="1"/>
            <a:r>
              <a:rPr lang="en-US" dirty="0" smtClean="0"/>
              <a:t>The LAN Before Time</a:t>
            </a:r>
          </a:p>
          <a:p>
            <a:pPr lvl="1"/>
            <a:r>
              <a:rPr lang="en-US" dirty="0" smtClean="0"/>
              <a:t>Use this one mom</a:t>
            </a:r>
          </a:p>
          <a:p>
            <a:pPr lvl="1"/>
            <a:r>
              <a:rPr lang="en-US" dirty="0" smtClean="0"/>
              <a:t>That’s what she SSID</a:t>
            </a:r>
          </a:p>
        </p:txBody>
      </p:sp>
    </p:spTree>
    <p:extLst>
      <p:ext uri="{BB962C8B-B14F-4D97-AF65-F5344CB8AC3E}">
        <p14:creationId xmlns:p14="http://schemas.microsoft.com/office/powerpoint/2010/main" val="95239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hide it?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37" y="1181366"/>
            <a:ext cx="6148526" cy="419073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091497" y="4955268"/>
            <a:ext cx="1417454" cy="33745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ame 9"/>
          <p:cNvSpPr/>
          <p:nvPr/>
        </p:nvSpPr>
        <p:spPr>
          <a:xfrm>
            <a:off x="4649251" y="3980089"/>
            <a:ext cx="1406115" cy="34017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3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4242"/>
            <a:ext cx="8229600" cy="3771636"/>
          </a:xfrm>
        </p:spPr>
        <p:txBody>
          <a:bodyPr/>
          <a:lstStyle/>
          <a:p>
            <a:r>
              <a:rPr lang="en-US" dirty="0" smtClean="0"/>
              <a:t>On a hidden network, the idea is that users/attackers have to know what you named it</a:t>
            </a:r>
          </a:p>
          <a:p>
            <a:pPr lvl="1"/>
            <a:r>
              <a:rPr lang="en-US" dirty="0" smtClean="0"/>
              <a:t>No name, no Wi-Fi</a:t>
            </a:r>
          </a:p>
          <a:p>
            <a:pPr marL="457200" lvl="1" indent="0">
              <a:buNone/>
            </a:pPr>
            <a:r>
              <a:rPr lang="en-US" dirty="0" smtClean="0"/>
              <a:t>…supposedly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132" y="2358571"/>
            <a:ext cx="5483610" cy="379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6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660400"/>
            <a:ext cx="55880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1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SSID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find that SSID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your wireless adapter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up </a:t>
            </a:r>
            <a:r>
              <a:rPr lang="en-US" dirty="0" err="1" smtClean="0"/>
              <a:t>airmon-ng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Start up </a:t>
            </a:r>
            <a:r>
              <a:rPr lang="en-US" dirty="0" err="1" smtClean="0"/>
              <a:t>airodump-ng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4418"/>
            <a:ext cx="9144000" cy="634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4836"/>
            <a:ext cx="60706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74937"/>
            <a:ext cx="53086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SSID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 found it…now what?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Two options:</a:t>
            </a:r>
          </a:p>
          <a:p>
            <a:pPr lvl="1"/>
            <a:r>
              <a:rPr lang="en-US" dirty="0" smtClean="0"/>
              <a:t>Wait</a:t>
            </a:r>
          </a:p>
          <a:p>
            <a:pPr lvl="1"/>
            <a:r>
              <a:rPr lang="en-US" dirty="0" err="1" smtClean="0"/>
              <a:t>Deauthenticate</a:t>
            </a:r>
            <a:r>
              <a:rPr lang="en-US" dirty="0" smtClean="0"/>
              <a:t> a client (more on this later)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2450"/>
            <a:ext cx="9144000" cy="17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9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 the 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Computer IP: </a:t>
            </a:r>
            <a:r>
              <a:rPr lang="en-US" b="1" dirty="0" smtClean="0"/>
              <a:t>192.168.11.50</a:t>
            </a:r>
          </a:p>
          <a:p>
            <a:r>
              <a:rPr lang="en-US" dirty="0" smtClean="0"/>
              <a:t>Subnet Mask: </a:t>
            </a:r>
            <a:r>
              <a:rPr lang="en-US" b="1" dirty="0" smtClean="0"/>
              <a:t>255.255.255.0</a:t>
            </a:r>
          </a:p>
          <a:p>
            <a:r>
              <a:rPr lang="en-US" dirty="0" smtClean="0"/>
              <a:t>Router IP address:</a:t>
            </a:r>
          </a:p>
          <a:p>
            <a:pPr lvl="1"/>
            <a:r>
              <a:rPr lang="en-US" b="1" dirty="0">
                <a:hlinkClick r:id="rId2"/>
              </a:rPr>
              <a:t>http://192.168.11.100</a:t>
            </a:r>
            <a:r>
              <a:rPr lang="en-US" b="1" dirty="0"/>
              <a:t> </a:t>
            </a:r>
            <a:endParaRPr lang="en-US" b="1" dirty="0" smtClean="0">
              <a:hlinkClick r:id="rId3"/>
            </a:endParaRPr>
          </a:p>
          <a:p>
            <a:pPr lvl="1"/>
            <a:r>
              <a:rPr lang="en-US" b="1" dirty="0" smtClean="0">
                <a:hlinkClick r:id="rId3"/>
              </a:rPr>
              <a:t>http://192.168.11.1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Username: </a:t>
            </a:r>
            <a:r>
              <a:rPr lang="en-US" b="1" dirty="0" smtClean="0"/>
              <a:t>root</a:t>
            </a:r>
          </a:p>
          <a:p>
            <a:r>
              <a:rPr lang="en-US" dirty="0" smtClean="0"/>
              <a:t>Password:</a:t>
            </a:r>
            <a:r>
              <a:rPr lang="en-US" b="1" dirty="0" smtClean="0"/>
              <a:t> &lt;blank&gt;</a:t>
            </a:r>
            <a:endParaRPr lang="en-US" b="1" dirty="0"/>
          </a:p>
          <a:p>
            <a:pPr lvl="1"/>
            <a:r>
              <a:rPr lang="en-US" dirty="0" smtClean="0"/>
              <a:t>Don’t actually type “&lt;blank&gt;”, there is no password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901" y="1333501"/>
            <a:ext cx="2739381" cy="273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Got lucky and a client connected: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300"/>
            <a:ext cx="9144000" cy="2169570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7847029" y="2721429"/>
            <a:ext cx="1206254" cy="35151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1995776" y="3537857"/>
            <a:ext cx="1905059" cy="397013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5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TL;DR;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Hiding your SSID will only thwart </a:t>
            </a:r>
            <a:r>
              <a:rPr lang="en-US" dirty="0" err="1" smtClean="0"/>
              <a:t>noobs</a:t>
            </a:r>
            <a:endParaRPr lang="en-US" dirty="0" smtClean="0"/>
          </a:p>
          <a:p>
            <a:pPr lvl="1"/>
            <a:r>
              <a:rPr lang="en-US" dirty="0" smtClean="0"/>
              <a:t>It makes it a little more difficult for your own users to find</a:t>
            </a:r>
          </a:p>
          <a:p>
            <a:pPr lvl="1"/>
            <a:r>
              <a:rPr lang="en-US" dirty="0" smtClean="0"/>
              <a:t>Small speed bump</a:t>
            </a:r>
          </a:p>
          <a:p>
            <a:r>
              <a:rPr lang="en-US" dirty="0" smtClean="0"/>
              <a:t>MAC filters</a:t>
            </a:r>
          </a:p>
          <a:p>
            <a:pPr lvl="1"/>
            <a:r>
              <a:rPr lang="en-US" dirty="0" smtClean="0"/>
              <a:t>Huge investment of time to set up</a:t>
            </a:r>
          </a:p>
          <a:p>
            <a:pPr lvl="1"/>
            <a:r>
              <a:rPr lang="en-US" dirty="0" smtClean="0"/>
              <a:t>Really not worth doing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5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866"/>
            <a:ext cx="4857750" cy="952500"/>
          </a:xfrm>
        </p:spPr>
        <p:txBody>
          <a:bodyPr/>
          <a:lstStyle/>
          <a:p>
            <a:r>
              <a:rPr lang="en-US" dirty="0" smtClean="0"/>
              <a:t>Let’s talk encryption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3931240" cy="3771636"/>
          </a:xfrm>
        </p:spPr>
        <p:txBody>
          <a:bodyPr/>
          <a:lstStyle/>
          <a:p>
            <a:r>
              <a:rPr lang="en-US" dirty="0" smtClean="0"/>
              <a:t>Wrapping your important data in a secure container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0"/>
            <a:ext cx="428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175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0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</a:t>
            </a:r>
            <a:r>
              <a:rPr lang="en-US" dirty="0" smtClean="0"/>
              <a:t>tandard </a:t>
            </a:r>
            <a:r>
              <a:rPr lang="en-US" dirty="0"/>
              <a:t>ratified in September </a:t>
            </a:r>
            <a:r>
              <a:rPr lang="en-US" dirty="0" smtClean="0"/>
              <a:t>1999</a:t>
            </a:r>
          </a:p>
          <a:p>
            <a:r>
              <a:rPr lang="en-US" dirty="0"/>
              <a:t>Wired Equivalent Privacy </a:t>
            </a:r>
            <a:endParaRPr lang="en-US" dirty="0" smtClean="0"/>
          </a:p>
          <a:p>
            <a:pPr lvl="1"/>
            <a:r>
              <a:rPr lang="en-US" dirty="0" smtClean="0"/>
              <a:t>LOL not really, WEP as it turns out is actually pretty bad</a:t>
            </a:r>
          </a:p>
          <a:p>
            <a:r>
              <a:rPr lang="en-US" dirty="0" smtClean="0"/>
              <a:t>Deprecated </a:t>
            </a:r>
            <a:r>
              <a:rPr lang="en-US" dirty="0"/>
              <a:t>in 2004 and is documented in the current </a:t>
            </a:r>
            <a:r>
              <a:rPr lang="en-US" dirty="0" smtClean="0"/>
              <a:t>standard</a:t>
            </a:r>
          </a:p>
          <a:p>
            <a:pPr lvl="1"/>
            <a:r>
              <a:rPr lang="en-US" dirty="0" smtClean="0"/>
              <a:t>5 years of glory…or at least it should have only been 5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7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10,000 foot view</a:t>
            </a:r>
          </a:p>
          <a:p>
            <a:r>
              <a:rPr lang="en-US" dirty="0" smtClean="0"/>
              <a:t>Encryption occurs between the client and an access point (AP)</a:t>
            </a:r>
          </a:p>
          <a:p>
            <a:r>
              <a:rPr lang="en-US" dirty="0" smtClean="0"/>
              <a:t>Using a pre-shared key, users are able to connect to the access point</a:t>
            </a:r>
          </a:p>
          <a:p>
            <a:r>
              <a:rPr lang="en-US" dirty="0" smtClean="0"/>
              <a:t>Flaws in the cipher/encryption method make WEP pretty terrible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4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Encryption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Off</a:t>
            </a:r>
          </a:p>
          <a:p>
            <a:r>
              <a:rPr lang="en-US" dirty="0" smtClean="0"/>
              <a:t>64-bit WEP – for a little bit of security</a:t>
            </a:r>
          </a:p>
          <a:p>
            <a:pPr lvl="1"/>
            <a:r>
              <a:rPr lang="en-US" dirty="0" smtClean="0"/>
              <a:t>The keys used end up only being 40 bits</a:t>
            </a:r>
          </a:p>
          <a:p>
            <a:pPr lvl="1"/>
            <a:r>
              <a:rPr lang="en-US" dirty="0" smtClean="0"/>
              <a:t>24 bits are reserved for an </a:t>
            </a:r>
            <a:r>
              <a:rPr lang="en-US" i="1" dirty="0" smtClean="0"/>
              <a:t>Initialization Vector (IV)</a:t>
            </a:r>
            <a:endParaRPr lang="en-US" dirty="0" smtClean="0"/>
          </a:p>
          <a:p>
            <a:r>
              <a:rPr lang="en-US" dirty="0" smtClean="0"/>
              <a:t>128-bit keys – </a:t>
            </a:r>
            <a:r>
              <a:rPr lang="en-US" dirty="0" err="1" smtClean="0"/>
              <a:t>ehh</a:t>
            </a:r>
            <a:r>
              <a:rPr lang="en-US" dirty="0" smtClean="0"/>
              <a:t>, it’s a good try, but still not exactly bullet-proof</a:t>
            </a:r>
            <a:endParaRPr lang="en-US" dirty="0"/>
          </a:p>
          <a:p>
            <a:pPr lvl="1"/>
            <a:r>
              <a:rPr lang="en-US" dirty="0"/>
              <a:t>104-bit key </a:t>
            </a:r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Still have 24 bits for the IV</a:t>
            </a:r>
          </a:p>
        </p:txBody>
      </p:sp>
    </p:spTree>
    <p:extLst>
      <p:ext uri="{BB962C8B-B14F-4D97-AF65-F5344CB8AC3E}">
        <p14:creationId xmlns:p14="http://schemas.microsoft.com/office/powerpoint/2010/main" val="204700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closer look at the keys: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64-bit WEP key is usually entered as a string of 10 hexadecimal </a:t>
            </a:r>
            <a:r>
              <a:rPr lang="en-US" dirty="0" smtClean="0"/>
              <a:t>characters </a:t>
            </a:r>
            <a:r>
              <a:rPr lang="en-US" dirty="0"/>
              <a:t>(0-9 and A-F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Each </a:t>
            </a:r>
            <a:r>
              <a:rPr lang="en-US" dirty="0"/>
              <a:t>character represents four </a:t>
            </a:r>
            <a:r>
              <a:rPr lang="en-US" dirty="0" smtClean="0"/>
              <a:t>bits</a:t>
            </a:r>
            <a:endParaRPr lang="en-US" dirty="0"/>
          </a:p>
          <a:p>
            <a:r>
              <a:rPr lang="en-US" dirty="0" smtClean="0"/>
              <a:t>10 </a:t>
            </a:r>
            <a:r>
              <a:rPr lang="en-US" dirty="0"/>
              <a:t>digits of four bits each gives 40 </a:t>
            </a:r>
            <a:r>
              <a:rPr lang="en-US" dirty="0" smtClean="0"/>
              <a:t>bits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dding </a:t>
            </a:r>
            <a:r>
              <a:rPr lang="en-US" dirty="0"/>
              <a:t>the 24-bit IV produces the complete 64-bit WEP </a:t>
            </a:r>
            <a:r>
              <a:rPr lang="en-US" dirty="0" smtClean="0"/>
              <a:t>key</a:t>
            </a:r>
          </a:p>
          <a:p>
            <a:r>
              <a:rPr lang="en-US" dirty="0" smtClean="0"/>
              <a:t>(</a:t>
            </a:r>
            <a:r>
              <a:rPr lang="en-US" dirty="0"/>
              <a:t>4 bits × 10 + 24 bits IV = 64 bit WEP key)</a:t>
            </a:r>
          </a:p>
        </p:txBody>
      </p:sp>
    </p:spTree>
    <p:extLst>
      <p:ext uri="{BB962C8B-B14F-4D97-AF65-F5344CB8AC3E}">
        <p14:creationId xmlns:p14="http://schemas.microsoft.com/office/powerpoint/2010/main" val="625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WEP 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methods of authentication can be used with </a:t>
            </a:r>
            <a:r>
              <a:rPr lang="en-US" dirty="0" smtClean="0"/>
              <a:t>WEP</a:t>
            </a:r>
          </a:p>
          <a:p>
            <a:pPr lvl="1"/>
            <a:r>
              <a:rPr lang="en-US" b="1" dirty="0" smtClean="0"/>
              <a:t>Open System </a:t>
            </a:r>
            <a:r>
              <a:rPr lang="en-US" dirty="0" smtClean="0"/>
              <a:t>– user doesn’t authenticate to the access point</a:t>
            </a:r>
          </a:p>
          <a:p>
            <a:pPr lvl="1"/>
            <a:r>
              <a:rPr lang="en-US" b="1" dirty="0" smtClean="0"/>
              <a:t>Shared Key </a:t>
            </a:r>
            <a:r>
              <a:rPr lang="en-US" dirty="0" smtClean="0"/>
              <a:t>– all users have the same key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1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WEP key is used for authentication in a four step challenge-response </a:t>
            </a:r>
            <a:r>
              <a:rPr lang="en-US" dirty="0" smtClean="0"/>
              <a:t>handshake</a:t>
            </a:r>
          </a:p>
          <a:p>
            <a:r>
              <a:rPr lang="en-US" dirty="0"/>
              <a:t>P</a:t>
            </a:r>
            <a:r>
              <a:rPr lang="en-US" dirty="0" smtClean="0"/>
              <a:t>re</a:t>
            </a:r>
            <a:r>
              <a:rPr lang="en-US" dirty="0"/>
              <a:t>-shared WEP key is also used for encrypting the data frames using </a:t>
            </a:r>
            <a:r>
              <a:rPr lang="en-US" dirty="0" smtClean="0"/>
              <a:t>RC4 (more on this later)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client sends an authentication request to the Access Point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Access Point replies with a clear-text </a:t>
            </a:r>
            <a:r>
              <a:rPr lang="en-US" dirty="0" smtClean="0"/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35844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Sniffing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Monitor mode</a:t>
            </a:r>
          </a:p>
          <a:p>
            <a:r>
              <a:rPr lang="en-US" dirty="0" smtClean="0"/>
              <a:t>Watch a connection take place</a:t>
            </a:r>
          </a:p>
          <a:p>
            <a:r>
              <a:rPr lang="en-US" dirty="0" err="1" smtClean="0"/>
              <a:t>Wireshark</a:t>
            </a:r>
            <a:r>
              <a:rPr lang="en-US" dirty="0" smtClean="0"/>
              <a:t> goodness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1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Client </a:t>
            </a:r>
            <a:r>
              <a:rPr lang="en-US" dirty="0"/>
              <a:t>encrypts the challenge-text using the configured WEP key, and sends it back in another authentication </a:t>
            </a:r>
            <a:r>
              <a:rPr lang="en-US" dirty="0" smtClean="0"/>
              <a:t>request</a:t>
            </a:r>
            <a:endParaRPr 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Access Point decrypts the response. If this matches the challenge-text the Access Point sends back a positive </a:t>
            </a:r>
            <a:r>
              <a:rPr lang="en-US" dirty="0" smtClean="0"/>
              <a:t>reply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8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520" y="240205"/>
            <a:ext cx="8229600" cy="952500"/>
          </a:xfrm>
        </p:spPr>
        <p:txBody>
          <a:bodyPr/>
          <a:lstStyle/>
          <a:p>
            <a:r>
              <a:rPr lang="en-US" dirty="0" smtClean="0"/>
              <a:t>RC4 Cipher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Stream Cipher - </a:t>
            </a:r>
            <a:r>
              <a:rPr lang="en-US" dirty="0"/>
              <a:t>operates on a byte-at-a-time basis using an input stream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074432"/>
            <a:ext cx="914400" cy="9144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772400" y="4074432"/>
            <a:ext cx="914400" cy="9144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66926" y="407443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66926" y="407443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66926" y="2927616"/>
            <a:ext cx="914400" cy="91440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66926" y="4074432"/>
            <a:ext cx="914400" cy="91440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Encrypted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6622349" y="407443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22349" y="4074432"/>
            <a:ext cx="914400" cy="914400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46250" y="2742950"/>
            <a:ext cx="428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Clear Text (No Encryption)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721514" y="2742950"/>
            <a:ext cx="3662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RC4 Cipher (Stream Cipher)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7324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1423E-6 -5.55556E-6 L 0.53969 -5.55556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496E-6 -0.00028 L -2.71496E-6 0.2008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3969 0 " pathEditMode="relative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7584 " pathEditMode="relative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2" grpId="0" animBg="1"/>
      <p:bldP spid="9" grpId="0" animBg="1"/>
      <p:bldP spid="9" grpId="1" animBg="1"/>
      <p:bldP spid="9" grpId="2" animBg="1"/>
      <p:bldP spid="13" grpId="0"/>
      <p:bldP spid="13" grpId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Ciphers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They only way they will remain secure is </a:t>
            </a:r>
            <a:r>
              <a:rPr lang="en-US" dirty="0"/>
              <a:t>the same traffic key must never be used </a:t>
            </a:r>
            <a:r>
              <a:rPr lang="en-US" dirty="0" smtClean="0"/>
              <a:t>twice</a:t>
            </a:r>
          </a:p>
          <a:p>
            <a:r>
              <a:rPr lang="en-US" dirty="0"/>
              <a:t>The purpose of an </a:t>
            </a:r>
            <a:r>
              <a:rPr lang="en-US" dirty="0" smtClean="0"/>
              <a:t>IV (</a:t>
            </a:r>
            <a:r>
              <a:rPr lang="en-US" i="1" dirty="0"/>
              <a:t>Initialization </a:t>
            </a:r>
            <a:r>
              <a:rPr lang="en-US" i="1" dirty="0" smtClean="0"/>
              <a:t>Vector)</a:t>
            </a:r>
            <a:r>
              <a:rPr lang="en-US" dirty="0" smtClean="0"/>
              <a:t>, </a:t>
            </a:r>
            <a:r>
              <a:rPr lang="en-US" dirty="0"/>
              <a:t>which is transmitted as plain text, is to prevent any </a:t>
            </a:r>
            <a:r>
              <a:rPr lang="en-US" dirty="0" smtClean="0"/>
              <a:t>repetition</a:t>
            </a:r>
          </a:p>
          <a:p>
            <a:r>
              <a:rPr lang="en-US" dirty="0" smtClean="0"/>
              <a:t>24</a:t>
            </a:r>
            <a:r>
              <a:rPr lang="en-US" dirty="0"/>
              <a:t>-bit IV is not long enough to ensure this on a busy </a:t>
            </a:r>
            <a:r>
              <a:rPr lang="en-US" dirty="0" smtClean="0"/>
              <a:t>network</a:t>
            </a:r>
          </a:p>
          <a:p>
            <a:r>
              <a:rPr lang="en-US" dirty="0"/>
              <a:t>50% probability the same IV will repeat after 5000 packets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97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it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WEP is used to encrypt traffic between the client and an access point</a:t>
            </a:r>
          </a:p>
          <a:p>
            <a:r>
              <a:rPr lang="en-US" dirty="0" smtClean="0"/>
              <a:t>Each bit of data is encrypted and transmitted</a:t>
            </a:r>
          </a:p>
          <a:p>
            <a:r>
              <a:rPr lang="en-US" dirty="0" smtClean="0"/>
              <a:t>The keys are 64 bits, and 24 of those bits are used for the IV</a:t>
            </a:r>
          </a:p>
          <a:p>
            <a:r>
              <a:rPr lang="en-US" dirty="0" smtClean="0"/>
              <a:t>By gathering enough IVs, we can easily reverse the remaining 40 bits of keys</a:t>
            </a:r>
          </a:p>
          <a:p>
            <a:r>
              <a:rPr lang="en-US" dirty="0" smtClean="0"/>
              <a:t>We sign in, and they get </a:t>
            </a:r>
            <a:r>
              <a:rPr lang="en-US" dirty="0" err="1" smtClean="0"/>
              <a:t>pwned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1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do this!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571"/>
            <a:ext cx="8229600" cy="401656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your wireless adapter: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up Kismet and look for networks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989"/>
            <a:ext cx="9144000" cy="634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8840"/>
            <a:ext cx="5029200" cy="41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7533"/>
            <a:ext cx="9144000" cy="2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87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3661"/>
            <a:ext cx="8229600" cy="4481476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Once the service is started, you should start seeing a list of networks.  Pick out a target!</a:t>
            </a:r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1450"/>
            <a:ext cx="4881845" cy="2583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2768"/>
            <a:ext cx="9144000" cy="17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7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2946"/>
            <a:ext cx="8229600" cy="4572191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Write down the following (put them in a text file):</a:t>
            </a:r>
          </a:p>
          <a:p>
            <a:pPr marL="914400" lvl="1" indent="-514350"/>
            <a:r>
              <a:rPr lang="en-US" dirty="0" smtClean="0"/>
              <a:t>Name/SSID, BSSID, Channel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1432"/>
            <a:ext cx="8550086" cy="36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2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911"/>
            <a:ext cx="8229600" cy="464022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 smtClean="0"/>
              <a:t>Close down Kismet, unplug, and re-plug in your USB adapter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 smtClean="0"/>
              <a:t>Put </a:t>
            </a:r>
            <a:r>
              <a:rPr lang="en-US" dirty="0"/>
              <a:t>the wireless adapter in monitor </a:t>
            </a:r>
            <a:r>
              <a:rPr lang="en-US" dirty="0" smtClean="0"/>
              <a:t>mode:</a:t>
            </a:r>
          </a:p>
          <a:p>
            <a:pPr lvl="1"/>
            <a:r>
              <a:rPr lang="en-US" dirty="0" err="1" smtClean="0"/>
              <a:t>airmon</a:t>
            </a:r>
            <a:r>
              <a:rPr lang="en-US" dirty="0" err="1"/>
              <a:t>-ng</a:t>
            </a:r>
            <a:r>
              <a:rPr lang="en-US" dirty="0"/>
              <a:t> start </a:t>
            </a:r>
            <a:r>
              <a:rPr lang="en-US" b="1" dirty="0"/>
              <a:t>&lt;interface</a:t>
            </a:r>
            <a:r>
              <a:rPr lang="en-US" b="1" dirty="0" smtClean="0"/>
              <a:t>&gt;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 smtClean="0"/>
              <a:t>Start </a:t>
            </a:r>
            <a:r>
              <a:rPr lang="en-US" dirty="0" err="1"/>
              <a:t>airodump</a:t>
            </a:r>
            <a:r>
              <a:rPr lang="en-US" dirty="0"/>
              <a:t> to capture against the target network:</a:t>
            </a:r>
          </a:p>
          <a:p>
            <a:pPr lvl="1"/>
            <a:r>
              <a:rPr lang="en-US" dirty="0" err="1" smtClean="0"/>
              <a:t>airodump</a:t>
            </a:r>
            <a:r>
              <a:rPr lang="en-US" dirty="0" err="1"/>
              <a:t>-ng</a:t>
            </a:r>
            <a:r>
              <a:rPr lang="en-US" dirty="0"/>
              <a:t> --channel </a:t>
            </a:r>
            <a:r>
              <a:rPr lang="en-US" b="1" dirty="0"/>
              <a:t>&lt;channel&gt;</a:t>
            </a:r>
            <a:r>
              <a:rPr lang="en-US" dirty="0"/>
              <a:t> 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-</a:t>
            </a:r>
            <a:r>
              <a:rPr lang="en-US" dirty="0"/>
              <a:t>-</a:t>
            </a:r>
            <a:r>
              <a:rPr lang="en-US" dirty="0" err="1"/>
              <a:t>bssid</a:t>
            </a:r>
            <a:r>
              <a:rPr lang="en-US" dirty="0"/>
              <a:t> </a:t>
            </a:r>
            <a:r>
              <a:rPr lang="en-US" b="1" dirty="0"/>
              <a:t>&lt;</a:t>
            </a:r>
            <a:r>
              <a:rPr lang="en-US" b="1" dirty="0" err="1"/>
              <a:t>bssid</a:t>
            </a:r>
            <a:r>
              <a:rPr lang="en-US" b="1" dirty="0"/>
              <a:t>&gt;</a:t>
            </a:r>
            <a:r>
              <a:rPr lang="en-US" dirty="0"/>
              <a:t> --write </a:t>
            </a:r>
            <a:r>
              <a:rPr lang="en-US" b="1" dirty="0"/>
              <a:t>&lt;</a:t>
            </a:r>
            <a:r>
              <a:rPr lang="en-US" b="1" dirty="0" err="1"/>
              <a:t>pcap</a:t>
            </a:r>
            <a:r>
              <a:rPr lang="en-US" b="1" dirty="0"/>
              <a:t> file name&gt;</a:t>
            </a:r>
            <a:r>
              <a:rPr lang="en-US" dirty="0"/>
              <a:t> </a:t>
            </a:r>
            <a:r>
              <a:rPr lang="en-US" b="1" dirty="0"/>
              <a:t>&lt;monitor adapter&gt;</a:t>
            </a:r>
            <a:endParaRPr lang="en-US" dirty="0"/>
          </a:p>
          <a:p>
            <a:pPr marL="514350" indent="-514350">
              <a:buFont typeface="+mj-lt"/>
              <a:buAutoNum type="arabicPeriod" startAt="5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6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557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6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2946"/>
            <a:ext cx="8229600" cy="4572191"/>
          </a:xfrm>
        </p:spPr>
        <p:txBody>
          <a:bodyPr/>
          <a:lstStyle/>
          <a:p>
            <a:pPr marL="514350" indent="-514350">
              <a:buFont typeface="+mj-lt"/>
              <a:buAutoNum type="arabicPeriod" startAt="8"/>
            </a:pPr>
            <a:r>
              <a:rPr lang="en-US" dirty="0" smtClean="0"/>
              <a:t>Fake your association with the AP</a:t>
            </a:r>
          </a:p>
          <a:p>
            <a:pPr marL="857250" lvl="1" indent="-457200"/>
            <a:r>
              <a:rPr lang="en-US" dirty="0" err="1" smtClean="0"/>
              <a:t>aireplay-ng</a:t>
            </a:r>
            <a:r>
              <a:rPr lang="en-US" dirty="0" smtClean="0"/>
              <a:t> –</a:t>
            </a:r>
            <a:r>
              <a:rPr lang="en-US" dirty="0" err="1" smtClean="0"/>
              <a:t>fakeauth</a:t>
            </a:r>
            <a:r>
              <a:rPr lang="en-US" dirty="0" smtClean="0"/>
              <a:t> 0 –o 1 –e </a:t>
            </a:r>
            <a:r>
              <a:rPr lang="en-US" b="1" dirty="0" smtClean="0"/>
              <a:t>&lt;SSID&gt; </a:t>
            </a:r>
          </a:p>
          <a:p>
            <a:pPr marL="400050" lvl="1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dirty="0" smtClean="0"/>
              <a:t>-a </a:t>
            </a:r>
            <a:r>
              <a:rPr lang="en-US" b="1" dirty="0" smtClean="0"/>
              <a:t>&lt;BSSID&gt; </a:t>
            </a:r>
            <a:r>
              <a:rPr lang="en-US" dirty="0" smtClean="0"/>
              <a:t>-h </a:t>
            </a:r>
            <a:r>
              <a:rPr lang="en-US" b="1" dirty="0" smtClean="0"/>
              <a:t>&lt;Monitor MAC&gt;</a:t>
            </a:r>
            <a:r>
              <a:rPr lang="en-US" dirty="0" smtClean="0"/>
              <a:t> </a:t>
            </a:r>
            <a:r>
              <a:rPr lang="en-US" b="1" dirty="0" smtClean="0"/>
              <a:t>&lt;interface&gt;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9976"/>
            <a:ext cx="9144000" cy="181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59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kismet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32" y="1040127"/>
            <a:ext cx="7556451" cy="458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0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9781"/>
            <a:ext cx="8229600" cy="22362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 startAt="9"/>
            </a:pPr>
            <a:r>
              <a:rPr lang="en-US" dirty="0" smtClean="0"/>
              <a:t>Find the MAC address of your wireless adapter and write it down</a:t>
            </a:r>
          </a:p>
          <a:p>
            <a:pPr marL="914400" lvl="1" indent="-514350"/>
            <a:r>
              <a:rPr lang="en-US" dirty="0" err="1" smtClean="0"/>
              <a:t>ifconfig</a:t>
            </a:r>
            <a:r>
              <a:rPr lang="en-US" dirty="0" smtClean="0"/>
              <a:t> wlan0 | </a:t>
            </a:r>
            <a:r>
              <a:rPr lang="en-US" dirty="0" err="1" smtClean="0"/>
              <a:t>grep</a:t>
            </a:r>
            <a:r>
              <a:rPr lang="en-US" dirty="0" smtClean="0"/>
              <a:t> </a:t>
            </a:r>
            <a:r>
              <a:rPr lang="en-US" dirty="0" err="1" smtClean="0"/>
              <a:t>Hwaddr</a:t>
            </a:r>
            <a:endParaRPr lang="en-US" dirty="0" smtClean="0"/>
          </a:p>
          <a:p>
            <a:pPr marL="514350" indent="-514350">
              <a:buFont typeface="+mj-lt"/>
              <a:buAutoNum type="arabicPeriod" startAt="9"/>
            </a:pPr>
            <a:endParaRPr lang="en-US" dirty="0" smtClean="0"/>
          </a:p>
          <a:p>
            <a:pPr marL="514350" indent="-514350">
              <a:buFont typeface="+mj-lt"/>
              <a:buAutoNum type="arabicPeriod" startAt="9"/>
            </a:pPr>
            <a:endParaRPr lang="en-US" dirty="0"/>
          </a:p>
          <a:p>
            <a:pPr marL="514350" indent="-514350">
              <a:buFont typeface="+mj-lt"/>
              <a:buAutoNum type="arabicPeriod" startAt="9"/>
            </a:pPr>
            <a:endParaRPr lang="en-US" dirty="0" smtClean="0"/>
          </a:p>
          <a:p>
            <a:pPr marL="514350" indent="-514350">
              <a:buFont typeface="+mj-lt"/>
              <a:buAutoNum type="arabicPeriod" startAt="9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79"/>
            <a:ext cx="9144000" cy="407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268"/>
            <a:ext cx="9144000" cy="2154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6079"/>
            <a:ext cx="9144000" cy="6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8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562"/>
            <a:ext cx="8229600" cy="4617548"/>
          </a:xfrm>
        </p:spPr>
        <p:txBody>
          <a:bodyPr/>
          <a:lstStyle/>
          <a:p>
            <a:pPr marL="514350" indent="-514350">
              <a:buFont typeface="+mj-lt"/>
              <a:buAutoNum type="arabicPeriod" startAt="10"/>
            </a:pPr>
            <a:r>
              <a:rPr lang="en-US" dirty="0"/>
              <a:t>Open a new terminal window, start the ARP replay:</a:t>
            </a:r>
          </a:p>
          <a:p>
            <a:pPr marL="857250" lvl="1" indent="-457200"/>
            <a:r>
              <a:rPr lang="en-US" dirty="0" err="1"/>
              <a:t>aireplay-ng</a:t>
            </a:r>
            <a:r>
              <a:rPr lang="en-US" dirty="0"/>
              <a:t> --</a:t>
            </a:r>
            <a:r>
              <a:rPr lang="en-US" dirty="0" err="1"/>
              <a:t>arpreplay</a:t>
            </a:r>
            <a:r>
              <a:rPr lang="en-US" dirty="0"/>
              <a:t> -h </a:t>
            </a:r>
            <a:r>
              <a:rPr lang="en-US" b="1" dirty="0"/>
              <a:t>&lt;associated client MAC&gt; </a:t>
            </a:r>
            <a:r>
              <a:rPr lang="en-US" dirty="0"/>
              <a:t>-b </a:t>
            </a:r>
            <a:r>
              <a:rPr lang="en-US" b="1" dirty="0"/>
              <a:t>&lt;BSSID&gt; &lt;monitor interface</a:t>
            </a:r>
            <a:r>
              <a:rPr lang="en-US" b="1" dirty="0" smtClean="0"/>
              <a:t>&gt;</a:t>
            </a:r>
          </a:p>
          <a:p>
            <a:pPr marL="857250" lvl="1" indent="-457200"/>
            <a:endParaRPr lang="en-US" b="1" dirty="0"/>
          </a:p>
          <a:p>
            <a:pPr marL="400050" lvl="1" indent="0">
              <a:buNone/>
            </a:pPr>
            <a:endParaRPr lang="en-US" b="1" dirty="0" smtClean="0"/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/>
              <a:t> Wait for a bunch of IV packets (try every 5,000)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2298"/>
            <a:ext cx="9144000" cy="242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4990"/>
            <a:ext cx="9144000" cy="932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8304"/>
            <a:ext cx="9144000" cy="132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4628887"/>
          </a:xfrm>
        </p:spPr>
        <p:txBody>
          <a:bodyPr/>
          <a:lstStyle/>
          <a:p>
            <a:pPr marL="514350" indent="-514350">
              <a:buFont typeface="+mj-lt"/>
              <a:buAutoNum type="arabicPeriod" startAt="12"/>
            </a:pPr>
            <a:r>
              <a:rPr lang="en-US" dirty="0" smtClean="0"/>
              <a:t> Once you have your IVs, open a third terminal window and try to crack it!</a:t>
            </a:r>
          </a:p>
          <a:p>
            <a:pPr marL="914400" lvl="1" indent="-514350"/>
            <a:r>
              <a:rPr lang="en-US" dirty="0" err="1"/>
              <a:t>aircrack-ng</a:t>
            </a:r>
            <a:r>
              <a:rPr lang="en-US" dirty="0"/>
              <a:t> ./</a:t>
            </a:r>
            <a:r>
              <a:rPr lang="en-US" b="1" dirty="0"/>
              <a:t>&lt;</a:t>
            </a:r>
            <a:r>
              <a:rPr lang="en-US" b="1" dirty="0" err="1"/>
              <a:t>pcap</a:t>
            </a:r>
            <a:r>
              <a:rPr lang="en-US" b="1" dirty="0"/>
              <a:t> file name&gt;</a:t>
            </a:r>
            <a:r>
              <a:rPr lang="en-US" dirty="0"/>
              <a:t> -</a:t>
            </a:r>
            <a:r>
              <a:rPr lang="en-US" dirty="0" smtClean="0"/>
              <a:t>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436"/>
            <a:ext cx="8293527" cy="37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4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0268"/>
            <a:ext cx="8229600" cy="4594869"/>
          </a:xfrm>
        </p:spPr>
        <p:txBody>
          <a:bodyPr/>
          <a:lstStyle/>
          <a:p>
            <a:pPr marL="514350" indent="-514350">
              <a:buFont typeface="+mj-lt"/>
              <a:buAutoNum type="arabicPeriod" startAt="13"/>
            </a:pPr>
            <a:r>
              <a:rPr lang="en-US" dirty="0" smtClean="0"/>
              <a:t>Try to connect: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07" y="1132974"/>
            <a:ext cx="6016543" cy="27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7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WPA Personal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Wi-Fi Protected Access</a:t>
            </a:r>
          </a:p>
          <a:p>
            <a:r>
              <a:rPr lang="en-US" dirty="0" smtClean="0"/>
              <a:t>Came about in 2003</a:t>
            </a:r>
          </a:p>
          <a:p>
            <a:r>
              <a:rPr lang="en-US" dirty="0" smtClean="0"/>
              <a:t>Temporal Key Integrity Protocol (TKIP)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mploys </a:t>
            </a:r>
            <a:r>
              <a:rPr lang="en-US" dirty="0"/>
              <a:t>a per-packet </a:t>
            </a:r>
            <a:r>
              <a:rPr lang="en-US" dirty="0" smtClean="0"/>
              <a:t>key</a:t>
            </a:r>
            <a:endParaRPr lang="en-US" dirty="0"/>
          </a:p>
          <a:p>
            <a:pPr lvl="1"/>
            <a:r>
              <a:rPr lang="en-US" dirty="0"/>
              <a:t>D</a:t>
            </a:r>
            <a:r>
              <a:rPr lang="en-US" dirty="0" smtClean="0"/>
              <a:t>ynamically </a:t>
            </a:r>
            <a:r>
              <a:rPr lang="en-US" dirty="0"/>
              <a:t>generates a new 128-bit key for each packet and thus prevents the types of attacks that compromised WEP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9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WPA also includes a message integrity </a:t>
            </a:r>
            <a:r>
              <a:rPr lang="en-US" dirty="0" smtClean="0"/>
              <a:t>check</a:t>
            </a:r>
          </a:p>
          <a:p>
            <a:pPr lvl="1"/>
            <a:r>
              <a:rPr lang="en-US" dirty="0" smtClean="0"/>
              <a:t>Replaces the cyclic redundancy check (CRC) in WEP</a:t>
            </a:r>
          </a:p>
          <a:p>
            <a:pPr lvl="1"/>
            <a:r>
              <a:rPr lang="en-US" dirty="0"/>
              <a:t>WPA uses a message integrity check algorithm called </a:t>
            </a:r>
            <a:r>
              <a:rPr lang="en-US" i="1" dirty="0" smtClean="0"/>
              <a:t>Michael</a:t>
            </a:r>
            <a:endParaRPr lang="en-US" dirty="0"/>
          </a:p>
          <a:p>
            <a:r>
              <a:rPr lang="en-US" dirty="0" smtClean="0"/>
              <a:t>PSK is between 8 and 63 characters long</a:t>
            </a:r>
          </a:p>
        </p:txBody>
      </p:sp>
    </p:spTree>
    <p:extLst>
      <p:ext uri="{BB962C8B-B14F-4D97-AF65-F5344CB8AC3E}">
        <p14:creationId xmlns:p14="http://schemas.microsoft.com/office/powerpoint/2010/main" val="181054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Relies on a </a:t>
            </a:r>
            <a:r>
              <a:rPr lang="en-US" i="1" dirty="0"/>
              <a:t>pairwise</a:t>
            </a:r>
            <a:r>
              <a:rPr lang="en-US" dirty="0"/>
              <a:t> </a:t>
            </a:r>
            <a:r>
              <a:rPr lang="en-US" i="1" dirty="0"/>
              <a:t>master key</a:t>
            </a:r>
            <a:r>
              <a:rPr lang="en-US" dirty="0"/>
              <a:t> which is computed based on SSID and </a:t>
            </a:r>
            <a:r>
              <a:rPr lang="en-US" dirty="0" smtClean="0"/>
              <a:t>PSK</a:t>
            </a:r>
          </a:p>
          <a:p>
            <a:r>
              <a:rPr lang="en-US" dirty="0" smtClean="0"/>
              <a:t>Once the client has the PMK, it and the AP negotiate a new temporary key</a:t>
            </a:r>
          </a:p>
          <a:p>
            <a:pPr lvl="1"/>
            <a:r>
              <a:rPr lang="en-US" dirty="0" smtClean="0"/>
              <a:t>Called the </a:t>
            </a:r>
            <a:r>
              <a:rPr lang="en-US" i="1" dirty="0" smtClean="0"/>
              <a:t>pairwise transient key (PTK)</a:t>
            </a:r>
          </a:p>
          <a:p>
            <a:r>
              <a:rPr lang="en-US" dirty="0" smtClean="0"/>
              <a:t>Every time client connects, the keys are changed periodically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Keys are a function of the:</a:t>
            </a:r>
          </a:p>
          <a:p>
            <a:r>
              <a:rPr lang="en-US" dirty="0" smtClean="0"/>
              <a:t>PMK</a:t>
            </a:r>
          </a:p>
          <a:p>
            <a:r>
              <a:rPr lang="en-US" dirty="0"/>
              <a:t>A</a:t>
            </a:r>
            <a:r>
              <a:rPr lang="en-US" dirty="0" smtClean="0"/>
              <a:t> random number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upplied by the AP called a </a:t>
            </a:r>
            <a:r>
              <a:rPr lang="en-US" i="1" dirty="0" smtClean="0"/>
              <a:t>A-nonce</a:t>
            </a:r>
            <a:endParaRPr lang="en-US" dirty="0" smtClean="0"/>
          </a:p>
          <a:p>
            <a:r>
              <a:rPr lang="en-US" dirty="0" smtClean="0"/>
              <a:t>Another random number </a:t>
            </a:r>
          </a:p>
          <a:p>
            <a:pPr lvl="1"/>
            <a:r>
              <a:rPr lang="en-US" dirty="0" smtClean="0"/>
              <a:t>Supplied by the client, called a </a:t>
            </a:r>
            <a:r>
              <a:rPr lang="en-US" i="1" dirty="0" smtClean="0"/>
              <a:t>C-nonce</a:t>
            </a:r>
          </a:p>
          <a:p>
            <a:r>
              <a:rPr lang="en-US" dirty="0" smtClean="0"/>
              <a:t>MAC Address of client and AP</a:t>
            </a:r>
          </a:p>
          <a:p>
            <a:r>
              <a:rPr lang="en-US" dirty="0" smtClean="0"/>
              <a:t>TL;DR; many variables = unique and nonrepeating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2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 verifies the client has the PMK by checking the Message Integrity Code (MIC) field during authentication Exchange</a:t>
            </a:r>
          </a:p>
          <a:p>
            <a:pPr lvl="1"/>
            <a:r>
              <a:rPr lang="en-US" dirty="0" smtClean="0"/>
              <a:t>MIC is cryptographic hash of packet</a:t>
            </a:r>
          </a:p>
          <a:p>
            <a:pPr lvl="1"/>
            <a:r>
              <a:rPr lang="en-US" dirty="0" smtClean="0"/>
              <a:t>If MIC is incorrect, PTK and PMK are incorrect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695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you defend?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3942579" cy="37716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 wrong answers…err we’ll show you why it’s wrong</a:t>
            </a:r>
          </a:p>
          <a:p>
            <a:r>
              <a:rPr lang="en-US" dirty="0" smtClean="0"/>
              <a:t>Encryption</a:t>
            </a:r>
          </a:p>
          <a:p>
            <a:r>
              <a:rPr lang="en-US" dirty="0" smtClean="0"/>
              <a:t>Hide SSID</a:t>
            </a:r>
          </a:p>
          <a:p>
            <a:r>
              <a:rPr lang="en-US" dirty="0" smtClean="0"/>
              <a:t>Client filter</a:t>
            </a:r>
          </a:p>
          <a:p>
            <a:r>
              <a:rPr lang="en-US" dirty="0" smtClean="0"/>
              <a:t>Turn down radios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484" y="1859643"/>
            <a:ext cx="4180316" cy="279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4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38100"/>
            <a:ext cx="6350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5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Four-Way Handshake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 crack a key, you’re going to need:</a:t>
            </a:r>
          </a:p>
          <a:p>
            <a:pPr lvl="1"/>
            <a:r>
              <a:rPr lang="en-US" dirty="0" smtClean="0"/>
              <a:t>SSID (not in four-way handshake)</a:t>
            </a:r>
          </a:p>
          <a:p>
            <a:pPr lvl="1"/>
            <a:r>
              <a:rPr lang="en-US" dirty="0" err="1" smtClean="0"/>
              <a:t>ANonce</a:t>
            </a:r>
            <a:r>
              <a:rPr lang="en-US" dirty="0" smtClean="0"/>
              <a:t> sent by AP</a:t>
            </a:r>
          </a:p>
          <a:p>
            <a:pPr lvl="1"/>
            <a:r>
              <a:rPr lang="en-US" dirty="0" err="1" smtClean="0"/>
              <a:t>SNonce</a:t>
            </a:r>
            <a:r>
              <a:rPr lang="en-US" dirty="0" smtClean="0"/>
              <a:t> sent by client</a:t>
            </a:r>
          </a:p>
          <a:p>
            <a:pPr lvl="1"/>
            <a:r>
              <a:rPr lang="en-US" dirty="0" smtClean="0"/>
              <a:t>Client’s MAC</a:t>
            </a:r>
          </a:p>
          <a:p>
            <a:pPr lvl="1"/>
            <a:r>
              <a:rPr lang="en-US" dirty="0" smtClean="0"/>
              <a:t>The AP’s MAC address</a:t>
            </a:r>
          </a:p>
          <a:p>
            <a:pPr lvl="1"/>
            <a:r>
              <a:rPr lang="en-US" dirty="0" smtClean="0"/>
              <a:t>MIC</a:t>
            </a:r>
          </a:p>
          <a:p>
            <a:r>
              <a:rPr lang="en-US" dirty="0" smtClean="0"/>
              <a:t>Don’t actually need all four frames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7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0"/>
            <a:ext cx="576108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2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Sniffing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Obtaining the handshake passively requires not interaction with the target network</a:t>
            </a:r>
          </a:p>
          <a:p>
            <a:pPr lvl="1"/>
            <a:r>
              <a:rPr lang="en-US" dirty="0" smtClean="0"/>
              <a:t>Very stealthy</a:t>
            </a:r>
          </a:p>
          <a:p>
            <a:r>
              <a:rPr lang="en-US" dirty="0" smtClean="0"/>
              <a:t>Think of how often clients join/leave</a:t>
            </a:r>
          </a:p>
          <a:p>
            <a:r>
              <a:rPr lang="en-US" dirty="0" smtClean="0"/>
              <a:t>Fire up </a:t>
            </a:r>
            <a:r>
              <a:rPr lang="en-US" b="1" dirty="0" err="1" smtClean="0"/>
              <a:t>airmon</a:t>
            </a:r>
            <a:r>
              <a:rPr lang="en-US" b="1" dirty="0" err="1" smtClean="0"/>
              <a:t>-ng</a:t>
            </a:r>
            <a:r>
              <a:rPr lang="en-US" dirty="0" smtClean="0"/>
              <a:t> and </a:t>
            </a:r>
            <a:r>
              <a:rPr lang="en-US" b="1" dirty="0" err="1" smtClean="0"/>
              <a:t>airodump-ng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90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Sniffing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# </a:t>
            </a:r>
            <a:r>
              <a:rPr lang="en-US" dirty="0" err="1" smtClean="0"/>
              <a:t>airmon-ng</a:t>
            </a:r>
            <a:r>
              <a:rPr lang="en-US" dirty="0" smtClean="0"/>
              <a:t> start wlan0</a:t>
            </a:r>
          </a:p>
          <a:p>
            <a:pPr marL="0" indent="0">
              <a:buNone/>
            </a:pPr>
            <a:r>
              <a:rPr lang="en-US" dirty="0" smtClean="0"/>
              <a:t># </a:t>
            </a:r>
            <a:r>
              <a:rPr lang="en-US" dirty="0" err="1" smtClean="0"/>
              <a:t>airodump-ng</a:t>
            </a:r>
            <a:r>
              <a:rPr lang="en-US" dirty="0" smtClean="0"/>
              <a:t> --channel </a:t>
            </a:r>
            <a:r>
              <a:rPr lang="en-US" b="1" dirty="0" smtClean="0"/>
              <a:t>&lt;channel</a:t>
            </a:r>
            <a:r>
              <a:rPr lang="en-US" b="1" dirty="0" smtClean="0"/>
              <a:t>&gt; </a:t>
            </a:r>
            <a:r>
              <a:rPr lang="en-US" dirty="0" smtClean="0"/>
              <a:t>--</a:t>
            </a:r>
            <a:r>
              <a:rPr lang="en-US" dirty="0" err="1" smtClean="0"/>
              <a:t>bssid</a:t>
            </a:r>
            <a:r>
              <a:rPr lang="en-US" dirty="0" smtClean="0"/>
              <a:t> </a:t>
            </a:r>
            <a:r>
              <a:rPr lang="en-US" b="1" dirty="0" smtClean="0"/>
              <a:t>&lt;MAC&gt;</a:t>
            </a:r>
            <a:r>
              <a:rPr lang="en-US" b="1" dirty="0" smtClean="0"/>
              <a:t> </a:t>
            </a:r>
            <a:r>
              <a:rPr lang="en-US" dirty="0" smtClean="0"/>
              <a:t>--write </a:t>
            </a:r>
            <a:r>
              <a:rPr lang="en-US" b="1" dirty="0" smtClean="0"/>
              <a:t>&lt;file&gt;</a:t>
            </a:r>
            <a:r>
              <a:rPr lang="en-US" dirty="0" smtClean="0"/>
              <a:t> &lt;</a:t>
            </a:r>
            <a:r>
              <a:rPr lang="en-US" b="1" dirty="0" smtClean="0"/>
              <a:t>monitor interface&gt;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3488"/>
            <a:ext cx="9144000" cy="20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9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 we don’t want to wait</a:t>
            </a:r>
          </a:p>
          <a:p>
            <a:r>
              <a:rPr lang="en-US" dirty="0" err="1" smtClean="0"/>
              <a:t>Deauthenticate</a:t>
            </a:r>
            <a:r>
              <a:rPr lang="en-US" dirty="0" smtClean="0"/>
              <a:t> a user, watch them reconnect</a:t>
            </a:r>
          </a:p>
          <a:p>
            <a:r>
              <a:rPr lang="en-US" dirty="0" smtClean="0"/>
              <a:t>Use 802.11 DoS attack</a:t>
            </a:r>
          </a:p>
          <a:p>
            <a:r>
              <a:rPr lang="en-US" dirty="0" smtClean="0"/>
              <a:t>Launch a new window and fire up </a:t>
            </a:r>
            <a:r>
              <a:rPr lang="en-US" b="1" dirty="0" err="1" smtClean="0"/>
              <a:t>aireplay-ng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0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</a:t>
            </a:r>
            <a:r>
              <a:rPr lang="en-US" dirty="0" err="1" smtClean="0"/>
              <a:t>ireplay-ng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# </a:t>
            </a:r>
            <a:r>
              <a:rPr lang="en-US" dirty="0" err="1" smtClean="0"/>
              <a:t>aireplay-ng</a:t>
            </a:r>
            <a:r>
              <a:rPr lang="en-US" dirty="0" smtClean="0"/>
              <a:t> –</a:t>
            </a:r>
            <a:r>
              <a:rPr lang="en-US" dirty="0" err="1" smtClean="0"/>
              <a:t>deauth</a:t>
            </a:r>
            <a:r>
              <a:rPr lang="en-US" dirty="0" smtClean="0"/>
              <a:t> 10 –a </a:t>
            </a:r>
            <a:r>
              <a:rPr lang="en-US" b="1" dirty="0" smtClean="0"/>
              <a:t>&lt;AP MAC&gt;</a:t>
            </a:r>
            <a:r>
              <a:rPr lang="en-US" dirty="0"/>
              <a:t> </a:t>
            </a:r>
            <a:r>
              <a:rPr lang="en-US" dirty="0" smtClean="0"/>
              <a:t>-c </a:t>
            </a:r>
            <a:r>
              <a:rPr lang="en-US" b="1" dirty="0" smtClean="0"/>
              <a:t>&lt;client MAC&gt; &lt;monitor interface&gt;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7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Cracking the PSK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Pretty much boils down to an offline brute-force attack</a:t>
            </a:r>
          </a:p>
          <a:p>
            <a:r>
              <a:rPr lang="en-US" dirty="0" smtClean="0"/>
              <a:t>Pretty tough, the key is 8-63 ASCII characters</a:t>
            </a:r>
          </a:p>
          <a:p>
            <a:r>
              <a:rPr lang="en-US" dirty="0" smtClean="0"/>
              <a:t>Passphrase is </a:t>
            </a:r>
            <a:r>
              <a:rPr lang="en-US" dirty="0" err="1" smtClean="0"/>
              <a:t>hased</a:t>
            </a:r>
            <a:r>
              <a:rPr lang="en-US" dirty="0" smtClean="0"/>
              <a:t> 4096 times before use within the PMK</a:t>
            </a:r>
          </a:p>
          <a:p>
            <a:r>
              <a:rPr lang="en-US" dirty="0" smtClean="0"/>
              <a:t>Let’s try it out…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</a:t>
            </a:r>
            <a:r>
              <a:rPr lang="en-US" dirty="0" err="1" smtClean="0"/>
              <a:t>ircrack-ng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Needs a minimum of two of the four frames in the four-way handshake</a:t>
            </a:r>
          </a:p>
          <a:p>
            <a:r>
              <a:rPr lang="en-US" dirty="0" smtClean="0"/>
              <a:t>Use a dictionary file and cross your fingers</a:t>
            </a:r>
          </a:p>
          <a:p>
            <a:r>
              <a:rPr lang="en-US" dirty="0" smtClean="0"/>
              <a:t>You may have to specify your target BSSID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8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aircrack-ng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# </a:t>
            </a:r>
            <a:r>
              <a:rPr lang="en-US" dirty="0" err="1" smtClean="0"/>
              <a:t>aircrack-ng</a:t>
            </a:r>
            <a:r>
              <a:rPr lang="en-US" dirty="0" smtClean="0"/>
              <a:t> –w </a:t>
            </a:r>
            <a:r>
              <a:rPr lang="en-US" b="1" dirty="0" smtClean="0"/>
              <a:t>&lt;wordlist&gt;</a:t>
            </a:r>
            <a:r>
              <a:rPr lang="en-US" dirty="0" smtClean="0"/>
              <a:t> </a:t>
            </a:r>
            <a:r>
              <a:rPr lang="en-US" b="1" dirty="0" smtClean="0"/>
              <a:t>&lt;capture&gt;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4374"/>
            <a:ext cx="7270798" cy="37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0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2/4 Aren’t Bad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Effective	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Encryption</a:t>
            </a:r>
          </a:p>
          <a:p>
            <a:pPr lvl="1"/>
            <a:r>
              <a:rPr lang="en-US" dirty="0" smtClean="0"/>
              <a:t>WEP (not really)/WPA/WPA2</a:t>
            </a:r>
          </a:p>
          <a:p>
            <a:r>
              <a:rPr lang="en-US" dirty="0" smtClean="0"/>
              <a:t>Turn down your wireless antennas so people have to be in your space to connect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5613" y="3841939"/>
            <a:ext cx="4041775" cy="533136"/>
          </a:xfrm>
        </p:spPr>
        <p:txBody>
          <a:bodyPr/>
          <a:lstStyle/>
          <a:p>
            <a:r>
              <a:rPr lang="en-US" dirty="0" smtClean="0"/>
              <a:t>Rubbish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55613" y="4499806"/>
            <a:ext cx="4041775" cy="3292740"/>
          </a:xfrm>
        </p:spPr>
        <p:txBody>
          <a:bodyPr/>
          <a:lstStyle/>
          <a:p>
            <a:r>
              <a:rPr lang="en-US" dirty="0" smtClean="0"/>
              <a:t>Hiding your SSID</a:t>
            </a:r>
          </a:p>
          <a:p>
            <a:r>
              <a:rPr lang="en-US" dirty="0" smtClean="0"/>
              <a:t>Client MAC filter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81" y="1812397"/>
            <a:ext cx="4265266" cy="291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0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coWPAtty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pretty useful tool</a:t>
            </a:r>
          </a:p>
          <a:p>
            <a:pPr lvl="1"/>
            <a:r>
              <a:rPr lang="en-US" dirty="0" err="1"/>
              <a:t>aircrack-ng</a:t>
            </a:r>
            <a:r>
              <a:rPr lang="en-US" dirty="0"/>
              <a:t> is good, but has some limitations</a:t>
            </a:r>
          </a:p>
          <a:p>
            <a:r>
              <a:rPr lang="en-US" dirty="0" smtClean="0"/>
              <a:t>Needs a minimum of frames one and two or two and three</a:t>
            </a:r>
          </a:p>
          <a:p>
            <a:r>
              <a:rPr lang="en-US" dirty="0" smtClean="0"/>
              <a:t>Again, use a dictionary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6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coWPAtty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# </a:t>
            </a:r>
            <a:r>
              <a:rPr lang="en-US" dirty="0" err="1" smtClean="0"/>
              <a:t>cowpatty</a:t>
            </a:r>
            <a:r>
              <a:rPr lang="en-US" dirty="0" smtClean="0"/>
              <a:t> –f </a:t>
            </a:r>
            <a:r>
              <a:rPr lang="en-US" b="1" dirty="0" smtClean="0"/>
              <a:t>&lt;wordlist&gt; </a:t>
            </a:r>
            <a:r>
              <a:rPr lang="en-US" dirty="0" smtClean="0"/>
              <a:t>-s </a:t>
            </a:r>
            <a:r>
              <a:rPr lang="en-US" b="1" dirty="0" smtClean="0"/>
              <a:t>&lt;SSID&gt; </a:t>
            </a:r>
            <a:r>
              <a:rPr lang="en-US" dirty="0" smtClean="0"/>
              <a:t>-r </a:t>
            </a:r>
            <a:r>
              <a:rPr lang="en-US" b="1" dirty="0" smtClean="0"/>
              <a:t>&lt;capture file&gt;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4320"/>
            <a:ext cx="9144000" cy="182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1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dirty="0" smtClean="0"/>
              <a:t>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Lunch </a:t>
            </a:r>
            <a:r>
              <a:rPr lang="en-US" dirty="0" smtClean="0"/>
              <a:t>Time!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3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we’re impatient?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boot somebody that is already connected (don’t need to do this often):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Write down the BSSID, channel, and STATION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7082"/>
            <a:ext cx="9144000" cy="20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4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Deauth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Open up a second terminal and run:</a:t>
            </a:r>
          </a:p>
          <a:p>
            <a:pPr marL="400050" lvl="1" indent="0">
              <a:buNone/>
            </a:pPr>
            <a:r>
              <a:rPr lang="en-US" dirty="0" smtClean="0"/>
              <a:t># </a:t>
            </a:r>
            <a:r>
              <a:rPr lang="en-US" dirty="0" err="1"/>
              <a:t>aireplay-ng</a:t>
            </a:r>
            <a:r>
              <a:rPr lang="en-US" dirty="0"/>
              <a:t> </a:t>
            </a:r>
            <a:r>
              <a:rPr lang="en-US" dirty="0" smtClean="0"/>
              <a:t>-- </a:t>
            </a:r>
            <a:r>
              <a:rPr lang="en-US" dirty="0" err="1" smtClean="0"/>
              <a:t>deauth</a:t>
            </a:r>
            <a:r>
              <a:rPr lang="en-US" dirty="0" smtClean="0"/>
              <a:t> </a:t>
            </a:r>
            <a:r>
              <a:rPr lang="en-US" dirty="0"/>
              <a:t>10 –a </a:t>
            </a:r>
            <a:r>
              <a:rPr lang="en-US" b="1" dirty="0"/>
              <a:t>&lt;AP MAC&gt;</a:t>
            </a:r>
            <a:r>
              <a:rPr lang="en-US" dirty="0"/>
              <a:t> -c </a:t>
            </a:r>
            <a:r>
              <a:rPr lang="en-US" b="1" dirty="0"/>
              <a:t>&lt;client MAC&gt; &lt;monitor interface</a:t>
            </a:r>
            <a:r>
              <a:rPr lang="en-US" b="1" dirty="0" smtClean="0"/>
              <a:t>&gt;</a:t>
            </a:r>
          </a:p>
          <a:p>
            <a:pPr marL="400050" lvl="1" indent="0">
              <a:buNone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Check back with </a:t>
            </a:r>
            <a:r>
              <a:rPr lang="en-US" dirty="0" err="1" smtClean="0"/>
              <a:t>airmon-ng</a:t>
            </a: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0624"/>
            <a:ext cx="9144000" cy="227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7411"/>
            <a:ext cx="9144000" cy="17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9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MAC Filter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We’re going to specify which clients are allowed and limit the connection to only them</a:t>
            </a:r>
          </a:p>
          <a:p>
            <a:r>
              <a:rPr lang="en-US" dirty="0" smtClean="0"/>
              <a:t>Any benefits?</a:t>
            </a:r>
          </a:p>
          <a:p>
            <a:pPr lvl="1"/>
            <a:r>
              <a:rPr lang="en-US" dirty="0" smtClean="0"/>
              <a:t>White-list approach, you know exactly who you’re allowing</a:t>
            </a:r>
          </a:p>
          <a:p>
            <a:r>
              <a:rPr lang="en-US" dirty="0" smtClean="0"/>
              <a:t>Drawbacks?</a:t>
            </a:r>
          </a:p>
          <a:p>
            <a:pPr lvl="1"/>
            <a:r>
              <a:rPr lang="en-US" dirty="0" smtClean="0"/>
              <a:t>Takes forever – think of a company with 500 users</a:t>
            </a:r>
          </a:p>
          <a:p>
            <a:pPr lvl="1"/>
            <a:r>
              <a:rPr lang="en-US" dirty="0" smtClean="0"/>
              <a:t>Management nightmare</a:t>
            </a:r>
          </a:p>
          <a:p>
            <a:pPr lvl="1"/>
            <a:r>
              <a:rPr lang="en-US" dirty="0" smtClean="0"/>
              <a:t>More of a hassle than it’s worth, we’ll show you…</a:t>
            </a:r>
          </a:p>
        </p:txBody>
      </p:sp>
    </p:spTree>
    <p:extLst>
      <p:ext uri="{BB962C8B-B14F-4D97-AF65-F5344CB8AC3E}">
        <p14:creationId xmlns:p14="http://schemas.microsoft.com/office/powerpoint/2010/main" val="289563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go set one?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51" y="1010557"/>
            <a:ext cx="7137400" cy="441960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4513175" y="2301875"/>
            <a:ext cx="1020568" cy="4762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6823942" y="2778125"/>
            <a:ext cx="1448954" cy="32883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3515287" y="5044621"/>
            <a:ext cx="2177211" cy="38553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506060" y="3775982"/>
            <a:ext cx="1088605" cy="49892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506060" y="4427311"/>
            <a:ext cx="1088605" cy="49892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28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you put up a MAC filter, huh?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74549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6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1100</TotalTime>
  <Words>1769</Words>
  <Application>Microsoft Macintosh PowerPoint</Application>
  <PresentationFormat>On-screen Show (16:10)</PresentationFormat>
  <Paragraphs>280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Default Theme</vt:lpstr>
      <vt:lpstr>Wireless Attacks</vt:lpstr>
      <vt:lpstr>Set up the APs</vt:lpstr>
      <vt:lpstr>Passive Sniffing</vt:lpstr>
      <vt:lpstr>kismet</vt:lpstr>
      <vt:lpstr>How do you defend?</vt:lpstr>
      <vt:lpstr>2/4 Aren’t Bad</vt:lpstr>
      <vt:lpstr>Wireless MAC Filter</vt:lpstr>
      <vt:lpstr>How do you go set one?</vt:lpstr>
      <vt:lpstr>So, you put up a MAC filter, huh?</vt:lpstr>
      <vt:lpstr>Spoof your MAC</vt:lpstr>
      <vt:lpstr>Look at those clients:</vt:lpstr>
      <vt:lpstr>Spoof your MAC</vt:lpstr>
      <vt:lpstr>~Break Time~</vt:lpstr>
      <vt:lpstr>SSID</vt:lpstr>
      <vt:lpstr>How do we hide it?</vt:lpstr>
      <vt:lpstr>SSID</vt:lpstr>
      <vt:lpstr>PowerPoint Presentation</vt:lpstr>
      <vt:lpstr>Find the SSID</vt:lpstr>
      <vt:lpstr>Find the SSID</vt:lpstr>
      <vt:lpstr>Got lucky and a client connected:</vt:lpstr>
      <vt:lpstr>TL;DR;</vt:lpstr>
      <vt:lpstr>Let’s talk encryption</vt:lpstr>
      <vt:lpstr>PowerPoint Presentation</vt:lpstr>
      <vt:lpstr>WEP</vt:lpstr>
      <vt:lpstr>How does it work?</vt:lpstr>
      <vt:lpstr>Encryption Levels</vt:lpstr>
      <vt:lpstr>A closer look at the keys:</vt:lpstr>
      <vt:lpstr>WEP Authentication</vt:lpstr>
      <vt:lpstr>Shared Key</vt:lpstr>
      <vt:lpstr>Shared Key</vt:lpstr>
      <vt:lpstr>RC4 Cipher</vt:lpstr>
      <vt:lpstr>Stream Ciphers</vt:lpstr>
      <vt:lpstr>Bringing it all Together</vt:lpstr>
      <vt:lpstr>Let’s do this!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WPA Personal</vt:lpstr>
      <vt:lpstr>WPA</vt:lpstr>
      <vt:lpstr>WPA</vt:lpstr>
      <vt:lpstr>Authentication</vt:lpstr>
      <vt:lpstr>Authentication</vt:lpstr>
      <vt:lpstr>Authentication</vt:lpstr>
      <vt:lpstr>PowerPoint Presentation</vt:lpstr>
      <vt:lpstr>Four-Way Handshake</vt:lpstr>
      <vt:lpstr>PowerPoint Presentation</vt:lpstr>
      <vt:lpstr>Passive Sniffing</vt:lpstr>
      <vt:lpstr>Passive Sniffing</vt:lpstr>
      <vt:lpstr>Active Attacks</vt:lpstr>
      <vt:lpstr>aireplay-ng</vt:lpstr>
      <vt:lpstr>Cracking the PSK</vt:lpstr>
      <vt:lpstr>aircrack-ng</vt:lpstr>
      <vt:lpstr>aircrack-ng</vt:lpstr>
      <vt:lpstr>coWPAtty</vt:lpstr>
      <vt:lpstr>coWPAtty</vt:lpstr>
      <vt:lpstr>Questions? or Lunch Time!</vt:lpstr>
      <vt:lpstr>What if we’re impatient?</vt:lpstr>
      <vt:lpstr>Deauth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Attacks</dc:title>
  <dc:creator>Michael</dc:creator>
  <cp:lastModifiedBy>Kyle Cronin</cp:lastModifiedBy>
  <cp:revision>58</cp:revision>
  <dcterms:created xsi:type="dcterms:W3CDTF">2014-07-12T19:35:12Z</dcterms:created>
  <dcterms:modified xsi:type="dcterms:W3CDTF">2014-07-23T23:48:54Z</dcterms:modified>
</cp:coreProperties>
</file>