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82" r:id="rId5"/>
    <p:sldId id="259" r:id="rId6"/>
    <p:sldId id="284" r:id="rId7"/>
    <p:sldId id="270" r:id="rId8"/>
    <p:sldId id="271" r:id="rId9"/>
    <p:sldId id="272" r:id="rId10"/>
    <p:sldId id="273" r:id="rId11"/>
    <p:sldId id="277" r:id="rId12"/>
    <p:sldId id="269" r:id="rId13"/>
    <p:sldId id="260" r:id="rId14"/>
    <p:sldId id="265" r:id="rId15"/>
    <p:sldId id="266" r:id="rId16"/>
    <p:sldId id="264" r:id="rId17"/>
    <p:sldId id="263"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61" r:id="rId37"/>
    <p:sldId id="280" r:id="rId38"/>
    <p:sldId id="275" r:id="rId39"/>
    <p:sldId id="276" r:id="rId40"/>
    <p:sldId id="281" r:id="rId41"/>
    <p:sldId id="278" r:id="rId42"/>
    <p:sldId id="279" r:id="rId43"/>
    <p:sldId id="274" r:id="rId44"/>
    <p:sldId id="26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14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2780A2-073A-DE46-9D1A-8EE807EB9B16}" type="datetimeFigureOut">
              <a:rPr lang="en-US" smtClean="0"/>
              <a:t>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AE74E-3894-864F-90EE-138DE854E318}" type="slidenum">
              <a:rPr lang="en-US" smtClean="0"/>
              <a:t>‹#›</a:t>
            </a:fld>
            <a:endParaRPr lang="en-US"/>
          </a:p>
        </p:txBody>
      </p:sp>
    </p:spTree>
    <p:extLst>
      <p:ext uri="{BB962C8B-B14F-4D97-AF65-F5344CB8AC3E}">
        <p14:creationId xmlns:p14="http://schemas.microsoft.com/office/powerpoint/2010/main" val="2654227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find your mac address under windows. This screenshots shows the MAC address for the network and Bluetooth adapter</a:t>
            </a:r>
            <a:r>
              <a:rPr lang="en-US" baseline="0" dirty="0" smtClean="0"/>
              <a:t> circled in red. </a:t>
            </a:r>
          </a:p>
          <a:p>
            <a:r>
              <a:rPr lang="en-US" baseline="0" dirty="0" smtClean="0"/>
              <a:t>The IP address for the network adapter is circled in yellow. </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9</a:t>
            </a:fld>
            <a:endParaRPr lang="en-US"/>
          </a:p>
        </p:txBody>
      </p:sp>
    </p:spTree>
    <p:extLst>
      <p:ext uri="{BB962C8B-B14F-4D97-AF65-F5344CB8AC3E}">
        <p14:creationId xmlns:p14="http://schemas.microsoft.com/office/powerpoint/2010/main" val="388622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a:t>
            </a:r>
            <a:r>
              <a:rPr lang="en-US" baseline="0" dirty="0" smtClean="0"/>
              <a:t> network and wireless network adapter’s mac addresses are circled in red. The IP address of the physical Ethernet adapter is circled in yellow. </a:t>
            </a:r>
          </a:p>
          <a:p>
            <a:r>
              <a:rPr lang="en-US" baseline="0" dirty="0" smtClean="0"/>
              <a:t>The wireless adapter isn’t connected to any network, therefore there is no IP address. </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10</a:t>
            </a:fld>
            <a:endParaRPr lang="en-US"/>
          </a:p>
        </p:txBody>
      </p:sp>
    </p:spTree>
    <p:extLst>
      <p:ext uri="{BB962C8B-B14F-4D97-AF65-F5344CB8AC3E}">
        <p14:creationId xmlns:p14="http://schemas.microsoft.com/office/powerpoint/2010/main" val="337399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They’re free frequencies, unlicensed. Initially intended to be used for non-communication purposes</a:t>
            </a:r>
          </a:p>
          <a:p>
            <a:r>
              <a:rPr lang="en-US" dirty="0" smtClean="0"/>
              <a:t>What non-communicating device uses radio waves? </a:t>
            </a:r>
          </a:p>
        </p:txBody>
      </p:sp>
      <p:sp>
        <p:nvSpPr>
          <p:cNvPr id="4" name="Slide Number Placeholder 3"/>
          <p:cNvSpPr>
            <a:spLocks noGrp="1"/>
          </p:cNvSpPr>
          <p:nvPr>
            <p:ph type="sldNum" sz="quarter" idx="10"/>
          </p:nvPr>
        </p:nvSpPr>
        <p:spPr/>
        <p:txBody>
          <a:bodyPr/>
          <a:lstStyle/>
          <a:p>
            <a:fld id="{34CAE74E-3894-864F-90EE-138DE854E318}" type="slidenum">
              <a:rPr lang="en-US" smtClean="0"/>
              <a:t>13</a:t>
            </a:fld>
            <a:endParaRPr lang="en-US"/>
          </a:p>
        </p:txBody>
      </p:sp>
    </p:spTree>
    <p:extLst>
      <p:ext uri="{BB962C8B-B14F-4D97-AF65-F5344CB8AC3E}">
        <p14:creationId xmlns:p14="http://schemas.microsoft.com/office/powerpoint/2010/main" val="285486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may also use the same frequenc</a:t>
            </a:r>
            <a:r>
              <a:rPr lang="en-US" baseline="0" dirty="0" smtClean="0"/>
              <a:t>y and interfere</a:t>
            </a:r>
          </a:p>
          <a:p>
            <a:r>
              <a:rPr lang="en-US" baseline="0" dirty="0" smtClean="0"/>
              <a:t>How can we avoid this?</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14</a:t>
            </a:fld>
            <a:endParaRPr lang="en-US"/>
          </a:p>
        </p:txBody>
      </p:sp>
    </p:spTree>
    <p:extLst>
      <p:ext uri="{BB962C8B-B14F-4D97-AF65-F5344CB8AC3E}">
        <p14:creationId xmlns:p14="http://schemas.microsoft.com/office/powerpoint/2010/main" val="410335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operate at around 2.4 </a:t>
            </a:r>
            <a:r>
              <a:rPr lang="en-US" dirty="0" err="1" smtClean="0"/>
              <a:t>Ghz</a:t>
            </a:r>
            <a:endParaRPr lang="en-US" dirty="0" smtClean="0"/>
          </a:p>
          <a:p>
            <a:r>
              <a:rPr lang="en-US" dirty="0" smtClean="0"/>
              <a:t>How does </a:t>
            </a:r>
            <a:r>
              <a:rPr lang="en-US" dirty="0" err="1" smtClean="0"/>
              <a:t>wifi</a:t>
            </a:r>
            <a:r>
              <a:rPr lang="en-US" dirty="0" smtClean="0"/>
              <a:t> work with these around? Usually it does, but if the microwave’s shielding</a:t>
            </a:r>
            <a:r>
              <a:rPr lang="en-US" baseline="0" dirty="0" smtClean="0"/>
              <a:t> may be weak it can interfere</a:t>
            </a:r>
          </a:p>
          <a:p>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17</a:t>
            </a:fld>
            <a:endParaRPr lang="en-US"/>
          </a:p>
        </p:txBody>
      </p:sp>
    </p:spTree>
    <p:extLst>
      <p:ext uri="{BB962C8B-B14F-4D97-AF65-F5344CB8AC3E}">
        <p14:creationId xmlns:p14="http://schemas.microsoft.com/office/powerpoint/2010/main" val="76479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now, your adapter is playing by the rules. Its only listening to the traffic that’s being sent to it… There is no traffic being sent to it, so there is nothing to display. </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38</a:t>
            </a:fld>
            <a:endParaRPr lang="en-US"/>
          </a:p>
        </p:txBody>
      </p:sp>
    </p:spTree>
    <p:extLst>
      <p:ext uri="{BB962C8B-B14F-4D97-AF65-F5344CB8AC3E}">
        <p14:creationId xmlns:p14="http://schemas.microsoft.com/office/powerpoint/2010/main" val="334231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Running </a:t>
            </a:r>
            <a:r>
              <a:rPr lang="en-US" dirty="0" err="1" smtClean="0"/>
              <a:t>airmon-ng</a:t>
            </a:r>
            <a:r>
              <a:rPr lang="en-US" dirty="0" smtClean="0"/>
              <a:t> by itself will list all of the current </a:t>
            </a:r>
            <a:r>
              <a:rPr lang="en-US" dirty="0" err="1" smtClean="0"/>
              <a:t>wifi</a:t>
            </a:r>
            <a:r>
              <a:rPr lang="en-US" baseline="0" dirty="0" smtClean="0"/>
              <a:t> adapters and tell you if any monitors exist</a:t>
            </a:r>
          </a:p>
          <a:p>
            <a:r>
              <a:rPr lang="en-US" baseline="0" dirty="0" err="1" smtClean="0"/>
              <a:t>Airmon-ng</a:t>
            </a:r>
            <a:r>
              <a:rPr lang="en-US" baseline="0" dirty="0" smtClean="0"/>
              <a:t> check kill will find all of the programs that are using the wireless adapter and kill them off</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42</a:t>
            </a:fld>
            <a:endParaRPr lang="en-US"/>
          </a:p>
        </p:txBody>
      </p:sp>
    </p:spTree>
    <p:extLst>
      <p:ext uri="{BB962C8B-B14F-4D97-AF65-F5344CB8AC3E}">
        <p14:creationId xmlns:p14="http://schemas.microsoft.com/office/powerpoint/2010/main" val="328557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hide it!!!</a:t>
            </a:r>
          </a:p>
          <a:p>
            <a:r>
              <a:rPr lang="en-US" dirty="0" smtClean="0"/>
              <a:t>You can hide the SSID</a:t>
            </a:r>
            <a:endParaRPr lang="en-US" dirty="0"/>
          </a:p>
        </p:txBody>
      </p:sp>
      <p:sp>
        <p:nvSpPr>
          <p:cNvPr id="4" name="Slide Number Placeholder 3"/>
          <p:cNvSpPr>
            <a:spLocks noGrp="1"/>
          </p:cNvSpPr>
          <p:nvPr>
            <p:ph type="sldNum" sz="quarter" idx="10"/>
          </p:nvPr>
        </p:nvSpPr>
        <p:spPr/>
        <p:txBody>
          <a:bodyPr/>
          <a:lstStyle/>
          <a:p>
            <a:fld id="{34CAE74E-3894-864F-90EE-138DE854E318}" type="slidenum">
              <a:rPr lang="en-US" smtClean="0"/>
              <a:t>44</a:t>
            </a:fld>
            <a:endParaRPr lang="en-US"/>
          </a:p>
        </p:txBody>
      </p:sp>
    </p:spTree>
    <p:extLst>
      <p:ext uri="{BB962C8B-B14F-4D97-AF65-F5344CB8AC3E}">
        <p14:creationId xmlns:p14="http://schemas.microsoft.com/office/powerpoint/2010/main" val="318278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51B1B-EFB1-BD4A-A02B-27734F329868}" type="datetimeFigureOut">
              <a:rPr lang="en-US" smtClean="0"/>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88617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51B1B-EFB1-BD4A-A02B-27734F329868}" type="datetimeFigureOut">
              <a:rPr lang="en-US" smtClean="0"/>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7310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51B1B-EFB1-BD4A-A02B-27734F329868}" type="datetimeFigureOut">
              <a:rPr lang="en-US" smtClean="0"/>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3086033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51B1B-EFB1-BD4A-A02B-27734F329868}" type="datetimeFigureOut">
              <a:rPr lang="en-US" smtClean="0"/>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59104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51B1B-EFB1-BD4A-A02B-27734F329868}" type="datetimeFigureOut">
              <a:rPr lang="en-US" smtClean="0"/>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84381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51B1B-EFB1-BD4A-A02B-27734F329868}" type="datetimeFigureOut">
              <a:rPr lang="en-US" smtClean="0"/>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156874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51B1B-EFB1-BD4A-A02B-27734F329868}" type="datetimeFigureOut">
              <a:rPr lang="en-US" smtClean="0"/>
              <a:t>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52554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51B1B-EFB1-BD4A-A02B-27734F329868}" type="datetimeFigureOut">
              <a:rPr lang="en-US" smtClean="0"/>
              <a:t>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152907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51B1B-EFB1-BD4A-A02B-27734F329868}" type="datetimeFigureOut">
              <a:rPr lang="en-US" smtClean="0"/>
              <a:t>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76952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51B1B-EFB1-BD4A-A02B-27734F329868}" type="datetimeFigureOut">
              <a:rPr lang="en-US" smtClean="0"/>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218994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51B1B-EFB1-BD4A-A02B-27734F329868}" type="datetimeFigureOut">
              <a:rPr lang="en-US" smtClean="0"/>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184FA-6D5E-474B-9B29-DB0CC1F430A1}" type="slidenum">
              <a:rPr lang="en-US" smtClean="0"/>
              <a:t>‹#›</a:t>
            </a:fld>
            <a:endParaRPr lang="en-US"/>
          </a:p>
        </p:txBody>
      </p:sp>
    </p:spTree>
    <p:extLst>
      <p:ext uri="{BB962C8B-B14F-4D97-AF65-F5344CB8AC3E}">
        <p14:creationId xmlns:p14="http://schemas.microsoft.com/office/powerpoint/2010/main" val="38554822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51B1B-EFB1-BD4A-A02B-27734F329868}" type="datetimeFigureOut">
              <a:rPr lang="en-US" smtClean="0"/>
              <a:t>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184FA-6D5E-474B-9B29-DB0CC1F430A1}" type="slidenum">
              <a:rPr lang="en-US" smtClean="0"/>
              <a:t>‹#›</a:t>
            </a:fld>
            <a:endParaRPr lang="en-US"/>
          </a:p>
        </p:txBody>
      </p:sp>
    </p:spTree>
    <p:extLst>
      <p:ext uri="{BB962C8B-B14F-4D97-AF65-F5344CB8AC3E}">
        <p14:creationId xmlns:p14="http://schemas.microsoft.com/office/powerpoint/2010/main" val="294893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pport.jefatech.com/cantenn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t>
            </a:r>
            <a:r>
              <a:rPr lang="en-US" dirty="0" err="1" smtClean="0"/>
              <a:t>Wifi</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38386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14 at 5.47.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836843"/>
          </a:xfrm>
          <a:prstGeom prst="rect">
            <a:avLst/>
          </a:prstGeom>
        </p:spPr>
      </p:pic>
      <p:sp>
        <p:nvSpPr>
          <p:cNvPr id="3" name="Oval 2"/>
          <p:cNvSpPr/>
          <p:nvPr/>
        </p:nvSpPr>
        <p:spPr>
          <a:xfrm>
            <a:off x="3305847" y="4142774"/>
            <a:ext cx="2771673" cy="2721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3144588" y="171356"/>
            <a:ext cx="2771673" cy="2721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466460" y="374154"/>
            <a:ext cx="2771673" cy="272153"/>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47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sz="half" idx="1"/>
          </p:nvPr>
        </p:nvSpPr>
        <p:spPr/>
        <p:txBody>
          <a:bodyPr/>
          <a:lstStyle/>
          <a:p>
            <a:r>
              <a:rPr lang="en-US" dirty="0" smtClean="0"/>
              <a:t>Connect:</a:t>
            </a:r>
          </a:p>
          <a:p>
            <a:pPr lvl="1"/>
            <a:r>
              <a:rPr lang="en-US" dirty="0" smtClean="0"/>
              <a:t>IP and MAC</a:t>
            </a:r>
          </a:p>
          <a:p>
            <a:endParaRPr lang="en-US" dirty="0"/>
          </a:p>
          <a:p>
            <a:r>
              <a:rPr lang="en-US" dirty="0" smtClean="0"/>
              <a:t>Computer: What is 192.168.1.1’s MAC?</a:t>
            </a:r>
          </a:p>
          <a:p>
            <a:r>
              <a:rPr lang="en-US" dirty="0" smtClean="0"/>
              <a:t>192.168.1.1: I’m a8:91:8a:b2:df:f6</a:t>
            </a:r>
          </a:p>
          <a:p>
            <a:r>
              <a:rPr lang="en-US" dirty="0" smtClean="0"/>
              <a:t>Run: </a:t>
            </a:r>
            <a:r>
              <a:rPr lang="en-US" dirty="0" err="1" smtClean="0"/>
              <a:t>arp</a:t>
            </a:r>
            <a:r>
              <a:rPr lang="en-US" dirty="0" smtClean="0"/>
              <a:t> -a</a:t>
            </a:r>
            <a:endParaRPr lang="en-US" dirty="0"/>
          </a:p>
        </p:txBody>
      </p:sp>
      <p:pic>
        <p:nvPicPr>
          <p:cNvPr id="5" name="Content Placeholder 4"/>
          <p:cNvPicPr>
            <a:picLocks noGrp="1" noChangeAspect="1"/>
          </p:cNvPicPr>
          <p:nvPr>
            <p:ph sz="half" idx="2"/>
          </p:nvPr>
        </p:nvPicPr>
        <p:blipFill>
          <a:blip r:embed="rId2"/>
          <a:srcRect l="20304" r="20304"/>
          <a:stretch>
            <a:fillRect/>
          </a:stretch>
        </p:blipFill>
        <p:spPr/>
      </p:pic>
    </p:spTree>
    <p:extLst>
      <p:ext uri="{BB962C8B-B14F-4D97-AF65-F5344CB8AC3E}">
        <p14:creationId xmlns:p14="http://schemas.microsoft.com/office/powerpoint/2010/main" val="405300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Spectrum</a:t>
            </a:r>
            <a:endParaRPr lang="en-US" dirty="0"/>
          </a:p>
        </p:txBody>
      </p:sp>
      <p:sp>
        <p:nvSpPr>
          <p:cNvPr id="3" name="Content Placeholder 2"/>
          <p:cNvSpPr>
            <a:spLocks noGrp="1"/>
          </p:cNvSpPr>
          <p:nvPr>
            <p:ph idx="1"/>
          </p:nvPr>
        </p:nvSpPr>
        <p:spPr/>
        <p:txBody>
          <a:bodyPr/>
          <a:lstStyle/>
          <a:p>
            <a:r>
              <a:rPr lang="en-US" dirty="0" smtClean="0"/>
              <a:t>9-100 </a:t>
            </a:r>
            <a:r>
              <a:rPr lang="en-US" dirty="0" err="1" smtClean="0"/>
              <a:t>Khz</a:t>
            </a:r>
            <a:r>
              <a:rPr lang="en-US" dirty="0" smtClean="0"/>
              <a:t>- Aircraft, </a:t>
            </a:r>
            <a:r>
              <a:rPr lang="en-US" smtClean="0"/>
              <a:t>ship navigation</a:t>
            </a:r>
            <a:endParaRPr lang="en-US" dirty="0" smtClean="0"/>
          </a:p>
          <a:p>
            <a:r>
              <a:rPr lang="en-US" dirty="0" smtClean="0"/>
              <a:t>100Khz-1Mhz: AM Radio</a:t>
            </a:r>
          </a:p>
          <a:p>
            <a:r>
              <a:rPr lang="en-US" dirty="0" smtClean="0"/>
              <a:t>Around 10 </a:t>
            </a:r>
            <a:r>
              <a:rPr lang="en-US" dirty="0" err="1" smtClean="0"/>
              <a:t>Mhz</a:t>
            </a:r>
            <a:r>
              <a:rPr lang="en-US" dirty="0" smtClean="0"/>
              <a:t>: Shortwave Radio</a:t>
            </a:r>
          </a:p>
          <a:p>
            <a:r>
              <a:rPr lang="en-US" dirty="0" smtClean="0"/>
              <a:t>Around 100 </a:t>
            </a:r>
            <a:r>
              <a:rPr lang="en-US" dirty="0" err="1" smtClean="0"/>
              <a:t>Mhz</a:t>
            </a:r>
            <a:r>
              <a:rPr lang="en-US" dirty="0" smtClean="0"/>
              <a:t>: FM Radio</a:t>
            </a:r>
          </a:p>
          <a:p>
            <a:r>
              <a:rPr lang="en-US" dirty="0" smtClean="0"/>
              <a:t>Between FM and 1Ghz: TV</a:t>
            </a:r>
          </a:p>
          <a:p>
            <a:r>
              <a:rPr lang="en-US" dirty="0" smtClean="0"/>
              <a:t>1Ghz: Cell Phones</a:t>
            </a:r>
          </a:p>
          <a:p>
            <a:r>
              <a:rPr lang="en-US" dirty="0" smtClean="0"/>
              <a:t>10 </a:t>
            </a:r>
            <a:r>
              <a:rPr lang="en-US" dirty="0" err="1" smtClean="0"/>
              <a:t>Ghz</a:t>
            </a:r>
            <a:r>
              <a:rPr lang="en-US" dirty="0" smtClean="0"/>
              <a:t> + </a:t>
            </a:r>
            <a:r>
              <a:rPr lang="en-US" dirty="0" err="1" smtClean="0"/>
              <a:t>WiMax</a:t>
            </a:r>
            <a:r>
              <a:rPr lang="en-US" dirty="0" smtClean="0"/>
              <a:t> and Satellite</a:t>
            </a:r>
            <a:endParaRPr lang="en-US" dirty="0"/>
          </a:p>
        </p:txBody>
      </p:sp>
    </p:spTree>
    <p:extLst>
      <p:ext uri="{BB962C8B-B14F-4D97-AF65-F5344CB8AC3E}">
        <p14:creationId xmlns:p14="http://schemas.microsoft.com/office/powerpoint/2010/main" val="392826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WiFi</a:t>
            </a:r>
            <a:r>
              <a:rPr lang="en-US" dirty="0" smtClean="0"/>
              <a:t> Goodness</a:t>
            </a:r>
            <a:endParaRPr lang="en-US" dirty="0"/>
          </a:p>
        </p:txBody>
      </p:sp>
      <p:sp>
        <p:nvSpPr>
          <p:cNvPr id="3" name="Content Placeholder 2"/>
          <p:cNvSpPr>
            <a:spLocks noGrp="1"/>
          </p:cNvSpPr>
          <p:nvPr>
            <p:ph idx="1"/>
          </p:nvPr>
        </p:nvSpPr>
        <p:spPr/>
        <p:txBody>
          <a:bodyPr/>
          <a:lstStyle/>
          <a:p>
            <a:r>
              <a:rPr lang="en-US" dirty="0" smtClean="0"/>
              <a:t>We use radio waves to communicate- duh</a:t>
            </a:r>
          </a:p>
          <a:p>
            <a:r>
              <a:rPr lang="en-US" dirty="0" smtClean="0"/>
              <a:t>Radios transmitting at 2.4 or 5Ghz</a:t>
            </a:r>
          </a:p>
          <a:p>
            <a:pPr lvl="1"/>
            <a:r>
              <a:rPr lang="en-US" dirty="0" smtClean="0"/>
              <a:t>Then we separate channels in-between</a:t>
            </a:r>
          </a:p>
          <a:p>
            <a:pPr lvl="1"/>
            <a:r>
              <a:rPr lang="en-US" dirty="0" smtClean="0"/>
              <a:t>Why these frequencies?</a:t>
            </a:r>
          </a:p>
          <a:p>
            <a:pPr lvl="1"/>
            <a:r>
              <a:rPr lang="en-US" dirty="0" smtClean="0"/>
              <a:t>Who is </a:t>
            </a:r>
            <a:r>
              <a:rPr lang="en-US" dirty="0" err="1" smtClean="0"/>
              <a:t>wifi’s</a:t>
            </a:r>
            <a:r>
              <a:rPr lang="en-US" dirty="0" smtClean="0"/>
              <a:t> biggest enemy?</a:t>
            </a:r>
          </a:p>
        </p:txBody>
      </p:sp>
    </p:spTree>
    <p:extLst>
      <p:ext uri="{BB962C8B-B14F-4D97-AF65-F5344CB8AC3E}">
        <p14:creationId xmlns:p14="http://schemas.microsoft.com/office/powerpoint/2010/main" val="393016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97000" y="254000"/>
            <a:ext cx="6350000" cy="6350000"/>
          </a:xfrm>
          <a:prstGeom prst="rect">
            <a:avLst/>
          </a:prstGeom>
        </p:spPr>
      </p:pic>
    </p:spTree>
    <p:extLst>
      <p:ext uri="{BB962C8B-B14F-4D97-AF65-F5344CB8AC3E}">
        <p14:creationId xmlns:p14="http://schemas.microsoft.com/office/powerpoint/2010/main" val="383169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Frequencies/Channels for 2.4 </a:t>
            </a:r>
            <a:r>
              <a:rPr lang="en-US" dirty="0" err="1" smtClean="0"/>
              <a:t>Ghz</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16237" y="2312459"/>
            <a:ext cx="9773782" cy="2144717"/>
          </a:xfrm>
          <a:prstGeom prst="rect">
            <a:avLst/>
          </a:prstGeom>
        </p:spPr>
      </p:pic>
    </p:spTree>
    <p:extLst>
      <p:ext uri="{BB962C8B-B14F-4D97-AF65-F5344CB8AC3E}">
        <p14:creationId xmlns:p14="http://schemas.microsoft.com/office/powerpoint/2010/main" val="144917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0234" y="274638"/>
            <a:ext cx="5096265" cy="6545036"/>
          </a:xfrm>
          <a:prstGeom prst="rect">
            <a:avLst/>
          </a:prstGeom>
        </p:spPr>
      </p:pic>
    </p:spTree>
    <p:extLst>
      <p:ext uri="{BB962C8B-B14F-4D97-AF65-F5344CB8AC3E}">
        <p14:creationId xmlns:p14="http://schemas.microsoft.com/office/powerpoint/2010/main" val="300276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685800"/>
            <a:ext cx="9144000" cy="5486400"/>
          </a:xfrm>
          <a:prstGeom prst="rect">
            <a:avLst/>
          </a:prstGeom>
        </p:spPr>
      </p:pic>
    </p:spTree>
    <p:extLst>
      <p:ext uri="{BB962C8B-B14F-4D97-AF65-F5344CB8AC3E}">
        <p14:creationId xmlns:p14="http://schemas.microsoft.com/office/powerpoint/2010/main" val="144747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first talk about wireless cards:</a:t>
            </a:r>
            <a:endParaRPr lang="en-US" dirty="0"/>
          </a:p>
        </p:txBody>
      </p:sp>
      <p:pic>
        <p:nvPicPr>
          <p:cNvPr id="4" name="Picture 3"/>
          <p:cNvPicPr>
            <a:picLocks noChangeAspect="1"/>
          </p:cNvPicPr>
          <p:nvPr/>
        </p:nvPicPr>
        <p:blipFill>
          <a:blip r:embed="rId2"/>
          <a:stretch>
            <a:fillRect/>
          </a:stretch>
        </p:blipFill>
        <p:spPr>
          <a:xfrm>
            <a:off x="305625" y="1732462"/>
            <a:ext cx="3213100" cy="4998720"/>
          </a:xfrm>
          <a:prstGeom prst="rect">
            <a:avLst/>
          </a:prstGeom>
        </p:spPr>
      </p:pic>
      <p:pic>
        <p:nvPicPr>
          <p:cNvPr id="5" name="Picture 4"/>
          <p:cNvPicPr>
            <a:picLocks noChangeAspect="1"/>
          </p:cNvPicPr>
          <p:nvPr/>
        </p:nvPicPr>
        <p:blipFill>
          <a:blip r:embed="rId3"/>
          <a:stretch>
            <a:fillRect/>
          </a:stretch>
        </p:blipFill>
        <p:spPr>
          <a:xfrm>
            <a:off x="4191000" y="2453640"/>
            <a:ext cx="4953000" cy="4404360"/>
          </a:xfrm>
          <a:prstGeom prst="rect">
            <a:avLst/>
          </a:prstGeom>
        </p:spPr>
      </p:pic>
      <p:pic>
        <p:nvPicPr>
          <p:cNvPr id="6" name="Picture 5"/>
          <p:cNvPicPr>
            <a:picLocks noChangeAspect="1"/>
          </p:cNvPicPr>
          <p:nvPr/>
        </p:nvPicPr>
        <p:blipFill>
          <a:blip r:embed="rId4"/>
          <a:stretch>
            <a:fillRect/>
          </a:stretch>
        </p:blipFill>
        <p:spPr>
          <a:xfrm>
            <a:off x="1666928" y="1990998"/>
            <a:ext cx="4087771" cy="1982288"/>
          </a:xfrm>
          <a:prstGeom prst="rect">
            <a:avLst/>
          </a:prstGeom>
        </p:spPr>
      </p:pic>
    </p:spTree>
    <p:extLst>
      <p:ext uri="{BB962C8B-B14F-4D97-AF65-F5344CB8AC3E}">
        <p14:creationId xmlns:p14="http://schemas.microsoft.com/office/powerpoint/2010/main" val="145871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 Power (TX)</a:t>
            </a:r>
            <a:endParaRPr lang="en-US" dirty="0"/>
          </a:p>
        </p:txBody>
      </p:sp>
      <p:sp>
        <p:nvSpPr>
          <p:cNvPr id="3" name="Content Placeholder 2"/>
          <p:cNvSpPr>
            <a:spLocks noGrp="1"/>
          </p:cNvSpPr>
          <p:nvPr>
            <p:ph idx="1"/>
          </p:nvPr>
        </p:nvSpPr>
        <p:spPr/>
        <p:txBody>
          <a:bodyPr/>
          <a:lstStyle/>
          <a:p>
            <a:r>
              <a:rPr lang="en-US" dirty="0" smtClean="0"/>
              <a:t>How far a card can actually transmit</a:t>
            </a:r>
          </a:p>
          <a:p>
            <a:r>
              <a:rPr lang="en-US" dirty="0" smtClean="0"/>
              <a:t>Usually expressed in </a:t>
            </a:r>
            <a:r>
              <a:rPr lang="en-US" dirty="0" err="1" smtClean="0"/>
              <a:t>milliwatts</a:t>
            </a:r>
            <a:r>
              <a:rPr lang="en-US" dirty="0" smtClean="0"/>
              <a:t> (</a:t>
            </a:r>
            <a:r>
              <a:rPr lang="en-US" dirty="0" err="1" smtClean="0"/>
              <a:t>mW</a:t>
            </a:r>
            <a:r>
              <a:rPr lang="en-US" dirty="0" smtClean="0"/>
              <a:t>)</a:t>
            </a:r>
          </a:p>
          <a:p>
            <a:r>
              <a:rPr lang="en-US" dirty="0" smtClean="0"/>
              <a:t>Consumer cards usually are around 30mW (+14.8 </a:t>
            </a:r>
            <a:r>
              <a:rPr lang="en-US" dirty="0" err="1" smtClean="0"/>
              <a:t>dBm</a:t>
            </a:r>
            <a:r>
              <a:rPr lang="en-US" dirty="0" smtClean="0"/>
              <a:t>)</a:t>
            </a:r>
          </a:p>
          <a:p>
            <a:r>
              <a:rPr lang="en-US" dirty="0" smtClean="0"/>
              <a:t>Professional gear is around 300 </a:t>
            </a:r>
            <a:r>
              <a:rPr lang="en-US" dirty="0" err="1" smtClean="0"/>
              <a:t>mW</a:t>
            </a:r>
            <a:r>
              <a:rPr lang="en-US" dirty="0" smtClean="0"/>
              <a:t> (+24.8 </a:t>
            </a:r>
            <a:r>
              <a:rPr lang="en-US" dirty="0" err="1" smtClean="0"/>
              <a:t>dBm</a:t>
            </a:r>
            <a:r>
              <a:rPr lang="en-US" dirty="0" smtClean="0"/>
              <a:t>)</a:t>
            </a:r>
            <a:endParaRPr lang="en-US" dirty="0"/>
          </a:p>
        </p:txBody>
      </p:sp>
    </p:spTree>
    <p:extLst>
      <p:ext uri="{BB962C8B-B14F-4D97-AF65-F5344CB8AC3E}">
        <p14:creationId xmlns:p14="http://schemas.microsoft.com/office/powerpoint/2010/main" val="251701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morning</a:t>
            </a:r>
            <a:endParaRPr lang="en-US" dirty="0"/>
          </a:p>
        </p:txBody>
      </p:sp>
      <p:sp>
        <p:nvSpPr>
          <p:cNvPr id="3" name="Content Placeholder 2"/>
          <p:cNvSpPr>
            <a:spLocks noGrp="1"/>
          </p:cNvSpPr>
          <p:nvPr>
            <p:ph idx="1"/>
          </p:nvPr>
        </p:nvSpPr>
        <p:spPr/>
        <p:txBody>
          <a:bodyPr/>
          <a:lstStyle/>
          <a:p>
            <a:r>
              <a:rPr lang="en-US" dirty="0" smtClean="0"/>
              <a:t>You’ve gotten the grand tour</a:t>
            </a:r>
          </a:p>
          <a:p>
            <a:r>
              <a:rPr lang="en-US" dirty="0" smtClean="0"/>
              <a:t>About us</a:t>
            </a:r>
          </a:p>
          <a:p>
            <a:r>
              <a:rPr lang="en-US" dirty="0" smtClean="0"/>
              <a:t>Welcome, getting started, </a:t>
            </a:r>
            <a:r>
              <a:rPr lang="en-US" dirty="0" err="1" smtClean="0"/>
              <a:t>etc</a:t>
            </a:r>
            <a:endParaRPr lang="en-US" dirty="0" smtClean="0"/>
          </a:p>
          <a:p>
            <a:r>
              <a:rPr lang="en-US" dirty="0" smtClean="0"/>
              <a:t>How wireless works</a:t>
            </a:r>
          </a:p>
          <a:p>
            <a:endParaRPr lang="en-US" dirty="0" smtClean="0"/>
          </a:p>
        </p:txBody>
      </p:sp>
    </p:spTree>
    <p:extLst>
      <p:ext uri="{BB962C8B-B14F-4D97-AF65-F5344CB8AC3E}">
        <p14:creationId xmlns:p14="http://schemas.microsoft.com/office/powerpoint/2010/main" val="25484700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7000" y="655320"/>
            <a:ext cx="6337300" cy="5547360"/>
          </a:xfrm>
          <a:prstGeom prst="rect">
            <a:avLst/>
          </a:prstGeom>
        </p:spPr>
      </p:pic>
    </p:spTree>
    <p:extLst>
      <p:ext uri="{BB962C8B-B14F-4D97-AF65-F5344CB8AC3E}">
        <p14:creationId xmlns:p14="http://schemas.microsoft.com/office/powerpoint/2010/main" val="295112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a:t>
            </a:r>
            <a:endParaRPr lang="en-US" dirty="0"/>
          </a:p>
        </p:txBody>
      </p:sp>
      <p:sp>
        <p:nvSpPr>
          <p:cNvPr id="3" name="Content Placeholder 2"/>
          <p:cNvSpPr>
            <a:spLocks noGrp="1"/>
          </p:cNvSpPr>
          <p:nvPr>
            <p:ph idx="1"/>
          </p:nvPr>
        </p:nvSpPr>
        <p:spPr/>
        <p:txBody>
          <a:bodyPr>
            <a:normAutofit/>
          </a:bodyPr>
          <a:lstStyle/>
          <a:p>
            <a:r>
              <a:rPr lang="en-US" dirty="0" smtClean="0"/>
              <a:t>Often overlooked in favor of TX</a:t>
            </a:r>
          </a:p>
          <a:p>
            <a:r>
              <a:rPr lang="en-US" dirty="0" smtClean="0"/>
              <a:t>What good is it to transmit great distances but not receive a response?</a:t>
            </a:r>
          </a:p>
          <a:p>
            <a:r>
              <a:rPr lang="en-US" dirty="0" smtClean="0"/>
              <a:t>Usually measured in </a:t>
            </a:r>
            <a:r>
              <a:rPr lang="en-US" dirty="0" err="1" smtClean="0"/>
              <a:t>dBM</a:t>
            </a:r>
            <a:r>
              <a:rPr lang="en-US" dirty="0" smtClean="0"/>
              <a:t> (decibels relative to 1 </a:t>
            </a:r>
            <a:r>
              <a:rPr lang="en-US" dirty="0" err="1" smtClean="0"/>
              <a:t>mW</a:t>
            </a:r>
            <a:r>
              <a:rPr lang="en-US" dirty="0" smtClean="0"/>
              <a:t>)</a:t>
            </a:r>
          </a:p>
          <a:p>
            <a:pPr lvl="1"/>
            <a:r>
              <a:rPr lang="en-US" dirty="0" smtClean="0"/>
              <a:t>The more negative the number, the better for receiving when looking at cards</a:t>
            </a:r>
          </a:p>
          <a:p>
            <a:pPr lvl="1"/>
            <a:r>
              <a:rPr lang="en-US" dirty="0" smtClean="0"/>
              <a:t>-90 is better than -86</a:t>
            </a:r>
            <a:endParaRPr lang="en-US" dirty="0"/>
          </a:p>
        </p:txBody>
      </p:sp>
    </p:spTree>
    <p:extLst>
      <p:ext uri="{BB962C8B-B14F-4D97-AF65-F5344CB8AC3E}">
        <p14:creationId xmlns:p14="http://schemas.microsoft.com/office/powerpoint/2010/main" val="153641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Sensitivity</a:t>
            </a:r>
            <a:endParaRPr lang="en-US" dirty="0"/>
          </a:p>
        </p:txBody>
      </p:sp>
      <p:sp>
        <p:nvSpPr>
          <p:cNvPr id="3" name="Content Placeholder 2"/>
          <p:cNvSpPr>
            <a:spLocks noGrp="1"/>
          </p:cNvSpPr>
          <p:nvPr>
            <p:ph idx="1"/>
          </p:nvPr>
        </p:nvSpPr>
        <p:spPr/>
        <p:txBody>
          <a:bodyPr/>
          <a:lstStyle/>
          <a:p>
            <a:r>
              <a:rPr lang="en-US" dirty="0" smtClean="0"/>
              <a:t>When you’re looking at how many </a:t>
            </a:r>
            <a:r>
              <a:rPr lang="en-US" dirty="0" err="1" smtClean="0"/>
              <a:t>dBm</a:t>
            </a:r>
            <a:r>
              <a:rPr lang="en-US" dirty="0" smtClean="0"/>
              <a:t> your access point is, the closer to 0 the better</a:t>
            </a:r>
          </a:p>
          <a:p>
            <a:r>
              <a:rPr lang="en-US" dirty="0" smtClean="0"/>
              <a:t>It’s backwards and a little confusing at first</a:t>
            </a:r>
          </a:p>
          <a:p>
            <a:r>
              <a:rPr lang="en-US" dirty="0" smtClean="0"/>
              <a:t>Buying antenna: -</a:t>
            </a:r>
            <a:r>
              <a:rPr lang="en-US" dirty="0" err="1" smtClean="0"/>
              <a:t>dBm</a:t>
            </a:r>
            <a:r>
              <a:rPr lang="en-US" dirty="0" smtClean="0"/>
              <a:t> better</a:t>
            </a:r>
          </a:p>
          <a:p>
            <a:r>
              <a:rPr lang="en-US" dirty="0" smtClean="0"/>
              <a:t>AP signal: close to 0 </a:t>
            </a:r>
            <a:r>
              <a:rPr lang="en-US" dirty="0" err="1" smtClean="0"/>
              <a:t>dBm</a:t>
            </a:r>
            <a:r>
              <a:rPr lang="en-US" dirty="0" smtClean="0"/>
              <a:t> better</a:t>
            </a:r>
            <a:endParaRPr lang="en-US" dirty="0"/>
          </a:p>
        </p:txBody>
      </p:sp>
    </p:spTree>
    <p:extLst>
      <p:ext uri="{BB962C8B-B14F-4D97-AF65-F5344CB8AC3E}">
        <p14:creationId xmlns:p14="http://schemas.microsoft.com/office/powerpoint/2010/main" val="248068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Sensitivity</a:t>
            </a:r>
            <a:endParaRPr lang="en-US" dirty="0"/>
          </a:p>
        </p:txBody>
      </p:sp>
      <p:pic>
        <p:nvPicPr>
          <p:cNvPr id="4" name="Picture 3"/>
          <p:cNvPicPr>
            <a:picLocks noChangeAspect="1"/>
          </p:cNvPicPr>
          <p:nvPr/>
        </p:nvPicPr>
        <p:blipFill>
          <a:blip r:embed="rId2"/>
          <a:stretch>
            <a:fillRect/>
          </a:stretch>
        </p:blipFill>
        <p:spPr>
          <a:xfrm>
            <a:off x="1477311" y="1417639"/>
            <a:ext cx="6350000" cy="5151120"/>
          </a:xfrm>
          <a:prstGeom prst="rect">
            <a:avLst/>
          </a:prstGeom>
        </p:spPr>
      </p:pic>
    </p:spTree>
    <p:extLst>
      <p:ext uri="{BB962C8B-B14F-4D97-AF65-F5344CB8AC3E}">
        <p14:creationId xmlns:p14="http://schemas.microsoft.com/office/powerpoint/2010/main" val="361922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a:t>
            </a:r>
            <a:endParaRPr lang="en-US" dirty="0"/>
          </a:p>
        </p:txBody>
      </p:sp>
      <p:sp>
        <p:nvSpPr>
          <p:cNvPr id="3" name="Content Placeholder 2"/>
          <p:cNvSpPr>
            <a:spLocks noGrp="1"/>
          </p:cNvSpPr>
          <p:nvPr>
            <p:ph idx="1"/>
          </p:nvPr>
        </p:nvSpPr>
        <p:spPr/>
        <p:txBody>
          <a:bodyPr/>
          <a:lstStyle/>
          <a:p>
            <a:r>
              <a:rPr lang="en-US" dirty="0" smtClean="0"/>
              <a:t>Typical values are -80 </a:t>
            </a:r>
            <a:r>
              <a:rPr lang="en-US" dirty="0" err="1" smtClean="0"/>
              <a:t>dBm</a:t>
            </a:r>
            <a:r>
              <a:rPr lang="en-US" dirty="0" smtClean="0"/>
              <a:t> to -90 </a:t>
            </a:r>
            <a:r>
              <a:rPr lang="en-US" dirty="0" err="1" smtClean="0"/>
              <a:t>dBm</a:t>
            </a:r>
            <a:endParaRPr lang="en-US" dirty="0" smtClean="0"/>
          </a:p>
          <a:p>
            <a:r>
              <a:rPr lang="en-US" dirty="0" smtClean="0"/>
              <a:t>Each 3 </a:t>
            </a:r>
            <a:r>
              <a:rPr lang="en-US" dirty="0" err="1" smtClean="0"/>
              <a:t>dBm</a:t>
            </a:r>
            <a:r>
              <a:rPr lang="en-US" dirty="0" smtClean="0"/>
              <a:t> change represents doubling of sensitivity</a:t>
            </a:r>
          </a:p>
          <a:p>
            <a:pPr lvl="1"/>
            <a:r>
              <a:rPr lang="en-US" dirty="0" smtClean="0"/>
              <a:t>High end cards get as much as -93 to -97 </a:t>
            </a:r>
            <a:r>
              <a:rPr lang="en-US" dirty="0" err="1" smtClean="0"/>
              <a:t>dBm</a:t>
            </a:r>
            <a:endParaRPr lang="en-US" dirty="0" smtClean="0"/>
          </a:p>
          <a:p>
            <a:r>
              <a:rPr lang="en-US" dirty="0" smtClean="0"/>
              <a:t>Convert </a:t>
            </a:r>
            <a:r>
              <a:rPr lang="en-US" dirty="0" err="1" smtClean="0"/>
              <a:t>mW</a:t>
            </a:r>
            <a:r>
              <a:rPr lang="en-US" dirty="0" smtClean="0"/>
              <a:t> to </a:t>
            </a:r>
            <a:r>
              <a:rPr lang="en-US" dirty="0" err="1" smtClean="0"/>
              <a:t>dBm</a:t>
            </a:r>
            <a:r>
              <a:rPr lang="en-US" dirty="0"/>
              <a:t>:</a:t>
            </a:r>
            <a:endParaRPr lang="en-US" dirty="0" smtClean="0"/>
          </a:p>
        </p:txBody>
      </p:sp>
      <p:pic>
        <p:nvPicPr>
          <p:cNvPr id="4" name="Picture 3"/>
          <p:cNvPicPr>
            <a:picLocks noChangeAspect="1"/>
          </p:cNvPicPr>
          <p:nvPr/>
        </p:nvPicPr>
        <p:blipFill>
          <a:blip r:embed="rId2"/>
          <a:stretch>
            <a:fillRect/>
          </a:stretch>
        </p:blipFill>
        <p:spPr>
          <a:xfrm>
            <a:off x="3340100" y="5130121"/>
            <a:ext cx="2451100" cy="1295400"/>
          </a:xfrm>
          <a:prstGeom prst="rect">
            <a:avLst/>
          </a:prstGeom>
        </p:spPr>
      </p:pic>
    </p:spTree>
    <p:extLst>
      <p:ext uri="{BB962C8B-B14F-4D97-AF65-F5344CB8AC3E}">
        <p14:creationId xmlns:p14="http://schemas.microsoft.com/office/powerpoint/2010/main" val="30450366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Chipset</a:t>
            </a:r>
            <a:endParaRPr lang="en-US" dirty="0"/>
          </a:p>
        </p:txBody>
      </p:sp>
      <p:sp>
        <p:nvSpPr>
          <p:cNvPr id="3" name="Content Placeholder 2"/>
          <p:cNvSpPr>
            <a:spLocks noGrp="1"/>
          </p:cNvSpPr>
          <p:nvPr>
            <p:ph idx="1"/>
          </p:nvPr>
        </p:nvSpPr>
        <p:spPr/>
        <p:txBody>
          <a:bodyPr/>
          <a:lstStyle/>
          <a:p>
            <a:r>
              <a:rPr lang="en-US" dirty="0" smtClean="0"/>
              <a:t>We won’t spend too much time on this</a:t>
            </a:r>
          </a:p>
          <a:p>
            <a:r>
              <a:rPr lang="en-US" dirty="0" smtClean="0"/>
              <a:t>Essentially what “drives” the card and tells it how to operate</a:t>
            </a:r>
          </a:p>
          <a:p>
            <a:r>
              <a:rPr lang="en-US" dirty="0" smtClean="0"/>
              <a:t>Some chipsets are more hacker friendly than others</a:t>
            </a:r>
          </a:p>
          <a:p>
            <a:pPr lvl="1"/>
            <a:r>
              <a:rPr lang="en-US" dirty="0" err="1" smtClean="0"/>
              <a:t>Ralink</a:t>
            </a:r>
            <a:endParaRPr lang="en-US" dirty="0"/>
          </a:p>
        </p:txBody>
      </p:sp>
    </p:spTree>
    <p:extLst>
      <p:ext uri="{BB962C8B-B14F-4D97-AF65-F5344CB8AC3E}">
        <p14:creationId xmlns:p14="http://schemas.microsoft.com/office/powerpoint/2010/main" val="1382858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Antenna Types</a:t>
            </a:r>
            <a:endParaRPr lang="en-US" dirty="0"/>
          </a:p>
        </p:txBody>
      </p:sp>
      <p:sp>
        <p:nvSpPr>
          <p:cNvPr id="3" name="Content Placeholder 2"/>
          <p:cNvSpPr>
            <a:spLocks noGrp="1"/>
          </p:cNvSpPr>
          <p:nvPr>
            <p:ph idx="1"/>
          </p:nvPr>
        </p:nvSpPr>
        <p:spPr/>
        <p:txBody>
          <a:bodyPr>
            <a:normAutofit/>
          </a:bodyPr>
          <a:lstStyle/>
          <a:p>
            <a:r>
              <a:rPr lang="en-US" dirty="0" smtClean="0"/>
              <a:t>Omnidirectional</a:t>
            </a:r>
          </a:p>
          <a:p>
            <a:pPr lvl="1"/>
            <a:r>
              <a:rPr lang="en-US" dirty="0" smtClean="0"/>
              <a:t>Extends your range in all directions</a:t>
            </a:r>
          </a:p>
          <a:p>
            <a:r>
              <a:rPr lang="en-US" dirty="0" smtClean="0"/>
              <a:t>Directional</a:t>
            </a:r>
          </a:p>
          <a:p>
            <a:pPr lvl="1"/>
            <a:r>
              <a:rPr lang="en-US" dirty="0" smtClean="0"/>
              <a:t>Let’s you focus your signal in a particular direction</a:t>
            </a:r>
          </a:p>
          <a:p>
            <a:r>
              <a:rPr lang="en-US" dirty="0" smtClean="0"/>
              <a:t>Sensitivity – measured in </a:t>
            </a:r>
            <a:r>
              <a:rPr lang="en-US" dirty="0" err="1" smtClean="0"/>
              <a:t>dBi</a:t>
            </a:r>
            <a:endParaRPr lang="en-US" dirty="0" smtClean="0"/>
          </a:p>
          <a:p>
            <a:pPr lvl="1"/>
            <a:r>
              <a:rPr lang="en-US" dirty="0" err="1" smtClean="0"/>
              <a:t>dBi</a:t>
            </a:r>
            <a:r>
              <a:rPr lang="en-US" dirty="0"/>
              <a:t> </a:t>
            </a:r>
            <a:r>
              <a:rPr lang="en-US" dirty="0" smtClean="0"/>
              <a:t>- gain </a:t>
            </a:r>
            <a:r>
              <a:rPr lang="en-US" dirty="0"/>
              <a:t>of an antenna as referenced to an ISOTROPIC </a:t>
            </a:r>
            <a:r>
              <a:rPr lang="en-US" dirty="0" smtClean="0"/>
              <a:t>(omnidirectional) source</a:t>
            </a:r>
          </a:p>
          <a:p>
            <a:pPr lvl="1"/>
            <a:r>
              <a:rPr lang="en-US" dirty="0" smtClean="0"/>
              <a:t>Remember, every 3 </a:t>
            </a:r>
            <a:r>
              <a:rPr lang="en-US" dirty="0" err="1" smtClean="0"/>
              <a:t>dBi</a:t>
            </a:r>
            <a:r>
              <a:rPr lang="en-US" dirty="0" smtClean="0"/>
              <a:t> = double the sensitivity</a:t>
            </a:r>
          </a:p>
          <a:p>
            <a:pPr lvl="1"/>
            <a:endParaRPr lang="en-US" dirty="0"/>
          </a:p>
        </p:txBody>
      </p:sp>
    </p:spTree>
    <p:extLst>
      <p:ext uri="{BB962C8B-B14F-4D97-AF65-F5344CB8AC3E}">
        <p14:creationId xmlns:p14="http://schemas.microsoft.com/office/powerpoint/2010/main" val="3356265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Omnidirectional</a:t>
            </a:r>
            <a:endParaRPr lang="en-US" dirty="0"/>
          </a:p>
        </p:txBody>
      </p:sp>
      <p:pic>
        <p:nvPicPr>
          <p:cNvPr id="6" name="Picture 5"/>
          <p:cNvPicPr>
            <a:picLocks noChangeAspect="1"/>
          </p:cNvPicPr>
          <p:nvPr/>
        </p:nvPicPr>
        <p:blipFill>
          <a:blip r:embed="rId2"/>
          <a:stretch>
            <a:fillRect/>
          </a:stretch>
        </p:blipFill>
        <p:spPr>
          <a:xfrm>
            <a:off x="83876" y="102870"/>
            <a:ext cx="6718300" cy="6659880"/>
          </a:xfrm>
          <a:prstGeom prst="rect">
            <a:avLst/>
          </a:prstGeom>
        </p:spPr>
      </p:pic>
      <p:pic>
        <p:nvPicPr>
          <p:cNvPr id="4" name="Picture 3"/>
          <p:cNvPicPr>
            <a:picLocks noChangeAspect="1"/>
          </p:cNvPicPr>
          <p:nvPr/>
        </p:nvPicPr>
        <p:blipFill>
          <a:blip r:embed="rId3"/>
          <a:stretch>
            <a:fillRect/>
          </a:stretch>
        </p:blipFill>
        <p:spPr>
          <a:xfrm>
            <a:off x="6317897" y="1716996"/>
            <a:ext cx="2971800" cy="4876800"/>
          </a:xfrm>
          <a:prstGeom prst="rect">
            <a:avLst/>
          </a:prstGeom>
        </p:spPr>
      </p:pic>
    </p:spTree>
    <p:extLst>
      <p:ext uri="{BB962C8B-B14F-4D97-AF65-F5344CB8AC3E}">
        <p14:creationId xmlns:p14="http://schemas.microsoft.com/office/powerpoint/2010/main" val="3493874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06500" y="167640"/>
            <a:ext cx="6718300" cy="6507480"/>
          </a:xfrm>
          <a:prstGeom prst="rect">
            <a:avLst/>
          </a:prstGeom>
        </p:spPr>
      </p:pic>
    </p:spTree>
    <p:extLst>
      <p:ext uri="{BB962C8B-B14F-4D97-AF65-F5344CB8AC3E}">
        <p14:creationId xmlns:p14="http://schemas.microsoft.com/office/powerpoint/2010/main" val="206316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3945" y="125834"/>
            <a:ext cx="3798570" cy="6858000"/>
          </a:xfrm>
          <a:prstGeom prst="rect">
            <a:avLst/>
          </a:prstGeom>
        </p:spPr>
      </p:pic>
      <p:sp>
        <p:nvSpPr>
          <p:cNvPr id="2" name="Title 1"/>
          <p:cNvSpPr>
            <a:spLocks noGrp="1"/>
          </p:cNvSpPr>
          <p:nvPr>
            <p:ph type="title"/>
          </p:nvPr>
        </p:nvSpPr>
        <p:spPr/>
        <p:txBody>
          <a:bodyPr/>
          <a:lstStyle/>
          <a:p>
            <a:r>
              <a:rPr lang="en-US" dirty="0"/>
              <a:t>Alfa AWUS051NH</a:t>
            </a:r>
          </a:p>
        </p:txBody>
      </p:sp>
      <p:sp>
        <p:nvSpPr>
          <p:cNvPr id="3" name="Content Placeholder 2"/>
          <p:cNvSpPr>
            <a:spLocks noGrp="1"/>
          </p:cNvSpPr>
          <p:nvPr>
            <p:ph idx="1"/>
          </p:nvPr>
        </p:nvSpPr>
        <p:spPr>
          <a:xfrm>
            <a:off x="457200" y="1600201"/>
            <a:ext cx="6976852" cy="4525963"/>
          </a:xfrm>
        </p:spPr>
        <p:txBody>
          <a:bodyPr/>
          <a:lstStyle/>
          <a:p>
            <a:r>
              <a:rPr lang="en-US" dirty="0" smtClean="0"/>
              <a:t>500mW </a:t>
            </a:r>
            <a:r>
              <a:rPr lang="en-US" dirty="0"/>
              <a:t>High Gain 802.11a/b/g/</a:t>
            </a:r>
            <a:r>
              <a:rPr lang="en-US" dirty="0" smtClean="0"/>
              <a:t>n</a:t>
            </a:r>
          </a:p>
          <a:p>
            <a:r>
              <a:rPr lang="en-US" dirty="0"/>
              <a:t>5dBi and </a:t>
            </a:r>
            <a:r>
              <a:rPr lang="en-US" dirty="0" smtClean="0"/>
              <a:t>9dBi omnidirectional antennas</a:t>
            </a:r>
          </a:p>
          <a:p>
            <a:pPr lvl="1"/>
            <a:r>
              <a:rPr lang="en-US" dirty="0" smtClean="0"/>
              <a:t>One antenna is a little over double as sensitive (4dB)</a:t>
            </a:r>
            <a:endParaRPr lang="en-US" dirty="0"/>
          </a:p>
        </p:txBody>
      </p:sp>
    </p:spTree>
    <p:extLst>
      <p:ext uri="{BB962C8B-B14F-4D97-AF65-F5344CB8AC3E}">
        <p14:creationId xmlns:p14="http://schemas.microsoft.com/office/powerpoint/2010/main" val="71329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a:t>
            </a:r>
            <a:endParaRPr lang="en-US" dirty="0"/>
          </a:p>
        </p:txBody>
      </p:sp>
      <p:sp>
        <p:nvSpPr>
          <p:cNvPr id="3" name="Content Placeholder 2"/>
          <p:cNvSpPr>
            <a:spLocks noGrp="1"/>
          </p:cNvSpPr>
          <p:nvPr>
            <p:ph idx="1"/>
          </p:nvPr>
        </p:nvSpPr>
        <p:spPr/>
        <p:txBody>
          <a:bodyPr/>
          <a:lstStyle/>
          <a:p>
            <a:r>
              <a:rPr lang="en-US" dirty="0" smtClean="0"/>
              <a:t>Why talk about how </a:t>
            </a:r>
            <a:r>
              <a:rPr lang="en-US" dirty="0" err="1" smtClean="0"/>
              <a:t>wifi</a:t>
            </a:r>
            <a:r>
              <a:rPr lang="en-US" dirty="0" smtClean="0"/>
              <a:t> works? </a:t>
            </a:r>
          </a:p>
          <a:p>
            <a:r>
              <a:rPr lang="en-US" dirty="0" smtClean="0"/>
              <a:t>Lets just do l337 </a:t>
            </a:r>
            <a:r>
              <a:rPr lang="en-US" dirty="0" err="1" smtClean="0"/>
              <a:t>hax</a:t>
            </a:r>
            <a:endParaRPr lang="en-US" dirty="0" smtClean="0"/>
          </a:p>
          <a:p>
            <a:endParaRPr lang="en-US" dirty="0"/>
          </a:p>
        </p:txBody>
      </p:sp>
    </p:spTree>
    <p:extLst>
      <p:ext uri="{BB962C8B-B14F-4D97-AF65-F5344CB8AC3E}">
        <p14:creationId xmlns:p14="http://schemas.microsoft.com/office/powerpoint/2010/main" val="10361336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Outdoor Antennas</a:t>
            </a:r>
            <a:endParaRPr lang="en-US" dirty="0"/>
          </a:p>
        </p:txBody>
      </p:sp>
      <p:pic>
        <p:nvPicPr>
          <p:cNvPr id="4" name="Picture 3"/>
          <p:cNvPicPr>
            <a:picLocks noChangeAspect="1"/>
          </p:cNvPicPr>
          <p:nvPr/>
        </p:nvPicPr>
        <p:blipFill>
          <a:blip r:embed="rId2"/>
          <a:stretch>
            <a:fillRect/>
          </a:stretch>
        </p:blipFill>
        <p:spPr>
          <a:xfrm>
            <a:off x="6248445" y="2013358"/>
            <a:ext cx="2671296" cy="4844642"/>
          </a:xfrm>
          <a:prstGeom prst="rect">
            <a:avLst/>
          </a:prstGeom>
        </p:spPr>
      </p:pic>
      <p:pic>
        <p:nvPicPr>
          <p:cNvPr id="5" name="Picture 4"/>
          <p:cNvPicPr>
            <a:picLocks noChangeAspect="1"/>
          </p:cNvPicPr>
          <p:nvPr/>
        </p:nvPicPr>
        <p:blipFill>
          <a:blip r:embed="rId3"/>
          <a:stretch>
            <a:fillRect/>
          </a:stretch>
        </p:blipFill>
        <p:spPr>
          <a:xfrm>
            <a:off x="457200" y="1831597"/>
            <a:ext cx="5207228" cy="4676862"/>
          </a:xfrm>
          <a:prstGeom prst="rect">
            <a:avLst/>
          </a:prstGeom>
        </p:spPr>
      </p:pic>
    </p:spTree>
    <p:extLst>
      <p:ext uri="{BB962C8B-B14F-4D97-AF65-F5344CB8AC3E}">
        <p14:creationId xmlns:p14="http://schemas.microsoft.com/office/powerpoint/2010/main" val="3257112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Cantennas</a:t>
            </a:r>
            <a:r>
              <a:rPr lang="en-US" dirty="0" smtClean="0"/>
              <a:t>!</a:t>
            </a:r>
            <a:endParaRPr lang="en-US" dirty="0"/>
          </a:p>
        </p:txBody>
      </p:sp>
      <p:sp>
        <p:nvSpPr>
          <p:cNvPr id="3" name="Content Placeholder 2"/>
          <p:cNvSpPr>
            <a:spLocks noGrp="1"/>
          </p:cNvSpPr>
          <p:nvPr>
            <p:ph idx="1"/>
          </p:nvPr>
        </p:nvSpPr>
        <p:spPr/>
        <p:txBody>
          <a:bodyPr/>
          <a:lstStyle/>
          <a:p>
            <a:r>
              <a:rPr lang="en-US" dirty="0" smtClean="0"/>
              <a:t>People have found ways to modify cans and other cylindrical objects to make homemade directional antennas </a:t>
            </a:r>
          </a:p>
          <a:p>
            <a:r>
              <a:rPr lang="en-US" dirty="0" smtClean="0"/>
              <a:t>They actually work, and some are pretty amusing</a:t>
            </a:r>
          </a:p>
          <a:p>
            <a:r>
              <a:rPr lang="en-US" dirty="0">
                <a:hlinkClick r:id="rId2"/>
              </a:rPr>
              <a:t>http://support.jefatech.com/cantenna</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73377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Pringles Can?</a:t>
            </a:r>
            <a:endParaRPr lang="en-US" dirty="0"/>
          </a:p>
        </p:txBody>
      </p:sp>
      <p:pic>
        <p:nvPicPr>
          <p:cNvPr id="4" name="Picture 3"/>
          <p:cNvPicPr>
            <a:picLocks noChangeAspect="1"/>
          </p:cNvPicPr>
          <p:nvPr/>
        </p:nvPicPr>
        <p:blipFill>
          <a:blip r:embed="rId2"/>
          <a:stretch>
            <a:fillRect/>
          </a:stretch>
        </p:blipFill>
        <p:spPr>
          <a:xfrm>
            <a:off x="965200" y="1417639"/>
            <a:ext cx="7213600" cy="5105400"/>
          </a:xfrm>
          <a:prstGeom prst="rect">
            <a:avLst/>
          </a:prstGeom>
        </p:spPr>
      </p:pic>
    </p:spTree>
    <p:extLst>
      <p:ext uri="{BB962C8B-B14F-4D97-AF65-F5344CB8AC3E}">
        <p14:creationId xmlns:p14="http://schemas.microsoft.com/office/powerpoint/2010/main" val="1831874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Pringles </a:t>
            </a:r>
            <a:r>
              <a:rPr lang="en-US" dirty="0" err="1" smtClean="0"/>
              <a:t>Cantenna</a:t>
            </a:r>
            <a:endParaRPr lang="en-US" dirty="0"/>
          </a:p>
        </p:txBody>
      </p:sp>
      <p:pic>
        <p:nvPicPr>
          <p:cNvPr id="4" name="Picture 3"/>
          <p:cNvPicPr>
            <a:picLocks noChangeAspect="1"/>
          </p:cNvPicPr>
          <p:nvPr/>
        </p:nvPicPr>
        <p:blipFill>
          <a:blip r:embed="rId2"/>
          <a:stretch>
            <a:fillRect/>
          </a:stretch>
        </p:blipFill>
        <p:spPr>
          <a:xfrm>
            <a:off x="762000" y="396240"/>
            <a:ext cx="7620000" cy="6050280"/>
          </a:xfrm>
          <a:prstGeom prst="rect">
            <a:avLst/>
          </a:prstGeom>
        </p:spPr>
      </p:pic>
    </p:spTree>
    <p:extLst>
      <p:ext uri="{BB962C8B-B14F-4D97-AF65-F5344CB8AC3E}">
        <p14:creationId xmlns:p14="http://schemas.microsoft.com/office/powerpoint/2010/main" val="338670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3301" y="0"/>
            <a:ext cx="7129825" cy="6858000"/>
          </a:xfrm>
          <a:prstGeom prst="rect">
            <a:avLst/>
          </a:prstGeom>
        </p:spPr>
      </p:pic>
    </p:spTree>
    <p:extLst>
      <p:ext uri="{BB962C8B-B14F-4D97-AF65-F5344CB8AC3E}">
        <p14:creationId xmlns:p14="http://schemas.microsoft.com/office/powerpoint/2010/main" val="3850892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43124" cy="6858000"/>
          </a:xfrm>
          <a:prstGeom prst="rect">
            <a:avLst/>
          </a:prstGeom>
        </p:spPr>
      </p:pic>
    </p:spTree>
    <p:extLst>
      <p:ext uri="{BB962C8B-B14F-4D97-AF65-F5344CB8AC3E}">
        <p14:creationId xmlns:p14="http://schemas.microsoft.com/office/powerpoint/2010/main" val="510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IEEE802.11</a:t>
            </a:r>
            <a:endParaRPr lang="en-US" dirty="0"/>
          </a:p>
        </p:txBody>
      </p:sp>
      <p:sp>
        <p:nvSpPr>
          <p:cNvPr id="3" name="Content Placeholder 2"/>
          <p:cNvSpPr>
            <a:spLocks noGrp="1"/>
          </p:cNvSpPr>
          <p:nvPr>
            <p:ph idx="1"/>
          </p:nvPr>
        </p:nvSpPr>
        <p:spPr/>
        <p:txBody>
          <a:bodyPr/>
          <a:lstStyle/>
          <a:p>
            <a:r>
              <a:rPr lang="en-US" dirty="0" smtClean="0"/>
              <a:t>We know: B, G, A, N, AC -&gt; Right?</a:t>
            </a:r>
          </a:p>
          <a:p>
            <a:pPr lvl="1"/>
            <a:r>
              <a:rPr lang="en-US" dirty="0" smtClean="0"/>
              <a:t>B: Old and slow, 2.4 </a:t>
            </a:r>
            <a:r>
              <a:rPr lang="en-US" dirty="0" err="1" smtClean="0"/>
              <a:t>Ghz</a:t>
            </a:r>
            <a:endParaRPr lang="en-US" dirty="0" smtClean="0"/>
          </a:p>
          <a:p>
            <a:pPr lvl="1"/>
            <a:r>
              <a:rPr lang="en-US" dirty="0" smtClean="0"/>
              <a:t>A: Not many use, 5Ghz!!</a:t>
            </a:r>
          </a:p>
          <a:p>
            <a:pPr lvl="1"/>
            <a:r>
              <a:rPr lang="en-US" dirty="0" smtClean="0"/>
              <a:t>G: Not as old or as slow as B, 2.4 </a:t>
            </a:r>
            <a:r>
              <a:rPr lang="en-US" dirty="0" err="1" smtClean="0"/>
              <a:t>Ghz</a:t>
            </a:r>
            <a:endParaRPr lang="en-US" dirty="0" smtClean="0"/>
          </a:p>
          <a:p>
            <a:pPr lvl="1"/>
            <a:r>
              <a:rPr lang="en-US" dirty="0" smtClean="0"/>
              <a:t>N: Pretty good, fast, </a:t>
            </a:r>
            <a:r>
              <a:rPr lang="en-US" dirty="0" err="1" smtClean="0"/>
              <a:t>etc</a:t>
            </a:r>
            <a:r>
              <a:rPr lang="en-US" dirty="0" smtClean="0"/>
              <a:t>, 2.4 or 5 </a:t>
            </a:r>
            <a:r>
              <a:rPr lang="en-US" dirty="0" err="1" smtClean="0"/>
              <a:t>Ghz</a:t>
            </a:r>
            <a:r>
              <a:rPr lang="en-US" dirty="0" smtClean="0"/>
              <a:t>!</a:t>
            </a:r>
          </a:p>
          <a:p>
            <a:pPr lvl="1"/>
            <a:r>
              <a:rPr lang="en-US" dirty="0" smtClean="0"/>
              <a:t>AC: Real nice 5Ghz!!</a:t>
            </a:r>
            <a:endParaRPr lang="en-US" dirty="0"/>
          </a:p>
        </p:txBody>
      </p:sp>
    </p:spTree>
    <p:extLst>
      <p:ext uri="{BB962C8B-B14F-4D97-AF65-F5344CB8AC3E}">
        <p14:creationId xmlns:p14="http://schemas.microsoft.com/office/powerpoint/2010/main" val="3330354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Watch wireless connect</a:t>
            </a:r>
            <a:endParaRPr lang="en-US" dirty="0"/>
          </a:p>
        </p:txBody>
      </p:sp>
      <p:sp>
        <p:nvSpPr>
          <p:cNvPr id="5" name="Content Placeholder 4"/>
          <p:cNvSpPr>
            <a:spLocks noGrp="1"/>
          </p:cNvSpPr>
          <p:nvPr>
            <p:ph sz="half" idx="1"/>
          </p:nvPr>
        </p:nvSpPr>
        <p:spPr/>
        <p:txBody>
          <a:bodyPr/>
          <a:lstStyle/>
          <a:p>
            <a:r>
              <a:rPr lang="en-US" dirty="0" smtClean="0"/>
              <a:t>Open </a:t>
            </a:r>
            <a:r>
              <a:rPr lang="en-US" dirty="0" err="1" smtClean="0"/>
              <a:t>Wireshark</a:t>
            </a:r>
            <a:endParaRPr lang="en-US" dirty="0"/>
          </a:p>
          <a:p>
            <a:r>
              <a:rPr lang="en-US" dirty="0" smtClean="0"/>
              <a:t>Applications&gt;Internet&gt;</a:t>
            </a:r>
            <a:r>
              <a:rPr lang="en-US" dirty="0" err="1" smtClean="0"/>
              <a:t>Wireshark</a:t>
            </a:r>
            <a:endParaRPr lang="en-US" dirty="0" smtClean="0"/>
          </a:p>
          <a:p>
            <a:r>
              <a:rPr lang="en-US" dirty="0" smtClean="0"/>
              <a:t>Select wlan0, click Start</a:t>
            </a:r>
          </a:p>
          <a:p>
            <a:endParaRPr lang="en-US" dirty="0"/>
          </a:p>
        </p:txBody>
      </p:sp>
      <p:sp>
        <p:nvSpPr>
          <p:cNvPr id="8" name="Content Placeholder 7"/>
          <p:cNvSpPr>
            <a:spLocks noGrp="1"/>
          </p:cNvSpPr>
          <p:nvPr>
            <p:ph sz="half" idx="2"/>
          </p:nvPr>
        </p:nvSpPr>
        <p:spPr/>
        <p:txBody>
          <a:bodyPr/>
          <a:lstStyle/>
          <a:p>
            <a:endParaRPr lang="en-US"/>
          </a:p>
        </p:txBody>
      </p:sp>
      <p:pic>
        <p:nvPicPr>
          <p:cNvPr id="2" name="Picture 1" descr="Screen Shot 2014-07-14 at 5.55.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891" y="3552818"/>
            <a:ext cx="6019800" cy="3543300"/>
          </a:xfrm>
          <a:prstGeom prst="rect">
            <a:avLst/>
          </a:prstGeom>
        </p:spPr>
      </p:pic>
    </p:spTree>
    <p:extLst>
      <p:ext uri="{BB962C8B-B14F-4D97-AF65-F5344CB8AC3E}">
        <p14:creationId xmlns:p14="http://schemas.microsoft.com/office/powerpoint/2010/main" val="154463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 Nothing Happens…</a:t>
            </a:r>
            <a:endParaRPr lang="en-US" dirty="0"/>
          </a:p>
        </p:txBody>
      </p:sp>
      <p:sp>
        <p:nvSpPr>
          <p:cNvPr id="6" name="Content Placeholder 5"/>
          <p:cNvSpPr>
            <a:spLocks noGrp="1"/>
          </p:cNvSpPr>
          <p:nvPr>
            <p:ph idx="1"/>
          </p:nvPr>
        </p:nvSpPr>
        <p:spPr/>
        <p:txBody>
          <a:bodyPr/>
          <a:lstStyle/>
          <a:p>
            <a:endParaRPr lang="en-US"/>
          </a:p>
        </p:txBody>
      </p:sp>
      <p:pic>
        <p:nvPicPr>
          <p:cNvPr id="9" name="Picture 8" descr="Screen Shot 2014-07-14 at 5.57.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820" y="1349331"/>
            <a:ext cx="5134065" cy="2407499"/>
          </a:xfrm>
          <a:prstGeom prst="rect">
            <a:avLst/>
          </a:prstGeom>
        </p:spPr>
      </p:pic>
      <p:pic>
        <p:nvPicPr>
          <p:cNvPr id="10" name="Picture 9"/>
          <p:cNvPicPr>
            <a:picLocks noChangeAspect="1"/>
          </p:cNvPicPr>
          <p:nvPr/>
        </p:nvPicPr>
        <p:blipFill>
          <a:blip r:embed="rId4"/>
          <a:stretch>
            <a:fillRect/>
          </a:stretch>
        </p:blipFill>
        <p:spPr>
          <a:xfrm>
            <a:off x="135789" y="3210173"/>
            <a:ext cx="5075058" cy="2850491"/>
          </a:xfrm>
          <a:prstGeom prst="rect">
            <a:avLst/>
          </a:prstGeom>
        </p:spPr>
      </p:pic>
    </p:spTree>
    <p:extLst>
      <p:ext uri="{BB962C8B-B14F-4D97-AF65-F5344CB8AC3E}">
        <p14:creationId xmlns:p14="http://schemas.microsoft.com/office/powerpoint/2010/main" val="5346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to a Network</a:t>
            </a:r>
            <a:endParaRPr lang="en-US" dirty="0"/>
          </a:p>
        </p:txBody>
      </p:sp>
      <p:sp>
        <p:nvSpPr>
          <p:cNvPr id="3" name="Content Placeholder 2"/>
          <p:cNvSpPr>
            <a:spLocks noGrp="1"/>
          </p:cNvSpPr>
          <p:nvPr>
            <p:ph idx="1"/>
          </p:nvPr>
        </p:nvSpPr>
        <p:spPr/>
        <p:txBody>
          <a:bodyPr/>
          <a:lstStyle/>
          <a:p>
            <a:r>
              <a:rPr lang="en-US" dirty="0" smtClean="0"/>
              <a:t>Network Manager &gt;</a:t>
            </a:r>
          </a:p>
          <a:p>
            <a:pPr lvl="1"/>
            <a:r>
              <a:rPr lang="en-US" dirty="0" smtClean="0"/>
              <a:t>Select your network</a:t>
            </a:r>
            <a:endParaRPr lang="en-US" dirty="0"/>
          </a:p>
        </p:txBody>
      </p:sp>
      <p:pic>
        <p:nvPicPr>
          <p:cNvPr id="5" name="Picture 4" descr="Screen Shot 2014-07-14 at 5.5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5858" y="1417638"/>
            <a:ext cx="4749800" cy="5130800"/>
          </a:xfrm>
          <a:prstGeom prst="rect">
            <a:avLst/>
          </a:prstGeom>
        </p:spPr>
      </p:pic>
    </p:spTree>
    <p:extLst>
      <p:ext uri="{BB962C8B-B14F-4D97-AF65-F5344CB8AC3E}">
        <p14:creationId xmlns:p14="http://schemas.microsoft.com/office/powerpoint/2010/main" val="103916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 your honor…</a:t>
            </a:r>
            <a:endParaRPr lang="en-US" dirty="0"/>
          </a:p>
        </p:txBody>
      </p:sp>
      <p:sp>
        <p:nvSpPr>
          <p:cNvPr id="6" name="Content Placeholder 5"/>
          <p:cNvSpPr>
            <a:spLocks noGrp="1"/>
          </p:cNvSpPr>
          <p:nvPr>
            <p:ph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1375901" y="1252322"/>
            <a:ext cx="6039406" cy="5158660"/>
          </a:xfrm>
          <a:prstGeom prst="rect">
            <a:avLst/>
          </a:prstGeom>
        </p:spPr>
      </p:pic>
    </p:spTree>
    <p:extLst>
      <p:ext uri="{BB962C8B-B14F-4D97-AF65-F5344CB8AC3E}">
        <p14:creationId xmlns:p14="http://schemas.microsoft.com/office/powerpoint/2010/main" val="15153596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446" y="4423406"/>
            <a:ext cx="7772400" cy="1470025"/>
          </a:xfrm>
        </p:spPr>
        <p:txBody>
          <a:bodyPr/>
          <a:lstStyle/>
          <a:p>
            <a:r>
              <a:rPr lang="en-US" dirty="0" smtClean="0"/>
              <a:t>Listening to yourself isn’t much fun</a:t>
            </a:r>
            <a:endParaRPr lang="en-US" dirty="0"/>
          </a:p>
        </p:txBody>
      </p:sp>
      <p:sp>
        <p:nvSpPr>
          <p:cNvPr id="4" name="Subtitle 3"/>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348466" y="0"/>
            <a:ext cx="3807745" cy="4229890"/>
          </a:xfrm>
          <a:prstGeom prst="rect">
            <a:avLst/>
          </a:prstGeom>
        </p:spPr>
      </p:pic>
    </p:spTree>
    <p:extLst>
      <p:ext uri="{BB962C8B-B14F-4D97-AF65-F5344CB8AC3E}">
        <p14:creationId xmlns:p14="http://schemas.microsoft.com/office/powerpoint/2010/main" val="3887886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a:t>
            </a:r>
            <a:r>
              <a:rPr lang="en-US" dirty="0" err="1" smtClean="0"/>
              <a:t>irmon-ng</a:t>
            </a:r>
            <a:endParaRPr lang="en-US" dirty="0"/>
          </a:p>
        </p:txBody>
      </p:sp>
      <p:sp>
        <p:nvSpPr>
          <p:cNvPr id="3" name="Content Placeholder 2"/>
          <p:cNvSpPr>
            <a:spLocks noGrp="1"/>
          </p:cNvSpPr>
          <p:nvPr>
            <p:ph sz="half" idx="1"/>
          </p:nvPr>
        </p:nvSpPr>
        <p:spPr/>
        <p:txBody>
          <a:bodyPr/>
          <a:lstStyle/>
          <a:p>
            <a:r>
              <a:rPr lang="en-US" dirty="0" smtClean="0"/>
              <a:t>Enables monitoring of wireless interfaces</a:t>
            </a:r>
          </a:p>
          <a:p>
            <a:r>
              <a:rPr lang="en-US" dirty="0" smtClean="0"/>
              <a:t>Forces your adapter into “monitor” mode</a:t>
            </a:r>
          </a:p>
          <a:p>
            <a:pPr lvl="1"/>
            <a:r>
              <a:rPr lang="en-US" dirty="0" smtClean="0"/>
              <a:t>Basically: creeper mode</a:t>
            </a:r>
            <a:endParaRPr lang="en-US" dirty="0"/>
          </a:p>
        </p:txBody>
      </p:sp>
      <p:pic>
        <p:nvPicPr>
          <p:cNvPr id="5" name="Content Placeholder 4"/>
          <p:cNvPicPr>
            <a:picLocks noGrp="1" noChangeAspect="1"/>
          </p:cNvPicPr>
          <p:nvPr>
            <p:ph sz="half" idx="2"/>
          </p:nvPr>
        </p:nvPicPr>
        <p:blipFill rotWithShape="1">
          <a:blip r:embed="rId2"/>
          <a:srcRect l="6049" t="21880" r="5315"/>
          <a:stretch/>
        </p:blipFill>
        <p:spPr>
          <a:xfrm>
            <a:off x="2852302" y="3991576"/>
            <a:ext cx="6006971" cy="3535671"/>
          </a:xfrm>
        </p:spPr>
      </p:pic>
    </p:spTree>
    <p:extLst>
      <p:ext uri="{BB962C8B-B14F-4D97-AF65-F5344CB8AC3E}">
        <p14:creationId xmlns:p14="http://schemas.microsoft.com/office/powerpoint/2010/main" val="624803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8" name="Picture 7" descr="Screen Shot 2014-07-14 at 7.17.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61856" cy="5459061"/>
          </a:xfrm>
          <a:prstGeom prst="rect">
            <a:avLst/>
          </a:prstGeom>
        </p:spPr>
      </p:pic>
    </p:spTree>
    <p:extLst>
      <p:ext uri="{BB962C8B-B14F-4D97-AF65-F5344CB8AC3E}">
        <p14:creationId xmlns:p14="http://schemas.microsoft.com/office/powerpoint/2010/main" val="4112245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Watch wireless connect</a:t>
            </a:r>
            <a:endParaRPr lang="en-US" dirty="0"/>
          </a:p>
        </p:txBody>
      </p:sp>
      <p:sp>
        <p:nvSpPr>
          <p:cNvPr id="5" name="Content Placeholder 4"/>
          <p:cNvSpPr>
            <a:spLocks noGrp="1"/>
          </p:cNvSpPr>
          <p:nvPr>
            <p:ph sz="half" idx="1"/>
          </p:nvPr>
        </p:nvSpPr>
        <p:spPr/>
        <p:txBody>
          <a:bodyPr/>
          <a:lstStyle/>
          <a:p>
            <a:r>
              <a:rPr lang="en-US" dirty="0" smtClean="0"/>
              <a:t>Open </a:t>
            </a:r>
            <a:r>
              <a:rPr lang="en-US" dirty="0" err="1" smtClean="0"/>
              <a:t>Wireshark</a:t>
            </a:r>
            <a:endParaRPr lang="en-US" dirty="0"/>
          </a:p>
          <a:p>
            <a:r>
              <a:rPr lang="en-US" dirty="0" smtClean="0"/>
              <a:t>Applications&gt;Internet&gt;</a:t>
            </a:r>
            <a:r>
              <a:rPr lang="en-US" dirty="0" err="1" smtClean="0"/>
              <a:t>Wireshark</a:t>
            </a:r>
            <a:endParaRPr lang="en-US" dirty="0" smtClean="0"/>
          </a:p>
          <a:p>
            <a:r>
              <a:rPr lang="en-US" dirty="0" smtClean="0"/>
              <a:t>Select mon0, click Start</a:t>
            </a:r>
          </a:p>
          <a:p>
            <a:endParaRPr lang="en-US" dirty="0"/>
          </a:p>
        </p:txBody>
      </p:sp>
      <p:sp>
        <p:nvSpPr>
          <p:cNvPr id="8" name="Content Placeholder 7"/>
          <p:cNvSpPr>
            <a:spLocks noGrp="1"/>
          </p:cNvSpPr>
          <p:nvPr>
            <p:ph sz="half" idx="2"/>
          </p:nvPr>
        </p:nvSpPr>
        <p:spPr/>
        <p:txBody>
          <a:bodyPr/>
          <a:lstStyle/>
          <a:p>
            <a:endParaRPr lang="en-US"/>
          </a:p>
        </p:txBody>
      </p:sp>
      <p:pic>
        <p:nvPicPr>
          <p:cNvPr id="9" name="Picture 8" descr="Screen Shot 2014-07-14 at 7.2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462510"/>
            <a:ext cx="6019800" cy="3492500"/>
          </a:xfrm>
          <a:prstGeom prst="rect">
            <a:avLst/>
          </a:prstGeom>
        </p:spPr>
      </p:pic>
    </p:spTree>
    <p:extLst>
      <p:ext uri="{BB962C8B-B14F-4D97-AF65-F5344CB8AC3E}">
        <p14:creationId xmlns:p14="http://schemas.microsoft.com/office/powerpoint/2010/main" val="336201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Your Routers/APs spill all of their details...</a:t>
            </a:r>
          </a:p>
          <a:p>
            <a:pPr lvl="1"/>
            <a:r>
              <a:rPr lang="en-US" dirty="0" smtClean="0"/>
              <a:t>Broadcast TONS of info that we LOVE to have!</a:t>
            </a:r>
            <a:endParaRPr lang="en-US" dirty="0"/>
          </a:p>
          <a:p>
            <a:pPr lvl="1"/>
            <a:r>
              <a:rPr lang="en-US" dirty="0" smtClean="0"/>
              <a:t>BSSID: Basic service set identification</a:t>
            </a:r>
          </a:p>
          <a:p>
            <a:pPr lvl="2"/>
            <a:r>
              <a:rPr lang="en-US" dirty="0" smtClean="0"/>
              <a:t>Contains: SSID and MAC Address</a:t>
            </a:r>
          </a:p>
          <a:p>
            <a:pPr lvl="3"/>
            <a:r>
              <a:rPr lang="en-US" dirty="0" smtClean="0"/>
              <a:t>SSID: Service Set Identifier </a:t>
            </a:r>
          </a:p>
          <a:p>
            <a:pPr lvl="3"/>
            <a:r>
              <a:rPr lang="en-US" dirty="0" smtClean="0"/>
              <a:t>MAC: Your hardware address</a:t>
            </a:r>
          </a:p>
          <a:p>
            <a:pPr lvl="1"/>
            <a:r>
              <a:rPr lang="en-US" dirty="0" smtClean="0"/>
              <a:t>What if we hide this info??</a:t>
            </a:r>
          </a:p>
          <a:p>
            <a:pPr lvl="2"/>
            <a:endParaRPr lang="en-US" dirty="0"/>
          </a:p>
        </p:txBody>
      </p:sp>
    </p:spTree>
    <p:extLst>
      <p:ext uri="{BB962C8B-B14F-4D97-AF65-F5344CB8AC3E}">
        <p14:creationId xmlns:p14="http://schemas.microsoft.com/office/powerpoint/2010/main" val="21491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B4 the </a:t>
            </a:r>
            <a:r>
              <a:rPr lang="en-US" dirty="0" err="1" smtClean="0"/>
              <a:t>hax</a:t>
            </a:r>
            <a:endParaRPr lang="en-US" dirty="0"/>
          </a:p>
        </p:txBody>
      </p:sp>
      <p:sp>
        <p:nvSpPr>
          <p:cNvPr id="3" name="Content Placeholder 2"/>
          <p:cNvSpPr>
            <a:spLocks noGrp="1"/>
          </p:cNvSpPr>
          <p:nvPr>
            <p:ph type="subTitle" idx="1"/>
          </p:nvPr>
        </p:nvSpPr>
        <p:spPr/>
        <p:txBody>
          <a:bodyPr/>
          <a:lstStyle/>
          <a:p>
            <a:r>
              <a:rPr lang="en-US" dirty="0" smtClean="0"/>
              <a:t>We need to know how this stuff works</a:t>
            </a:r>
            <a:endParaRPr lang="en-US" dirty="0"/>
          </a:p>
        </p:txBody>
      </p:sp>
    </p:spTree>
    <p:extLst>
      <p:ext uri="{BB962C8B-B14F-4D97-AF65-F5344CB8AC3E}">
        <p14:creationId xmlns:p14="http://schemas.microsoft.com/office/powerpoint/2010/main" val="1628610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4"/>
            <a:ext cx="8229600" cy="1143000"/>
          </a:xfrm>
        </p:spPr>
        <p:txBody>
          <a:bodyPr/>
          <a:lstStyle/>
          <a:p>
            <a:r>
              <a:rPr lang="en-US" dirty="0" smtClean="0"/>
              <a:t>Linux??</a:t>
            </a:r>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246025" y="1117600"/>
            <a:ext cx="6350000" cy="5740400"/>
          </a:xfrm>
          <a:prstGeom prst="rect">
            <a:avLst/>
          </a:prstGeom>
        </p:spPr>
      </p:pic>
    </p:spTree>
    <p:extLst>
      <p:ext uri="{BB962C8B-B14F-4D97-AF65-F5344CB8AC3E}">
        <p14:creationId xmlns:p14="http://schemas.microsoft.com/office/powerpoint/2010/main" val="2830924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Tail of 2 Addresses</a:t>
            </a:r>
            <a:endParaRPr lang="en-US" dirty="0"/>
          </a:p>
        </p:txBody>
      </p:sp>
      <p:sp>
        <p:nvSpPr>
          <p:cNvPr id="4" name="Content Placeholder 3"/>
          <p:cNvSpPr>
            <a:spLocks noGrp="1"/>
          </p:cNvSpPr>
          <p:nvPr>
            <p:ph sz="half" idx="1"/>
          </p:nvPr>
        </p:nvSpPr>
        <p:spPr/>
        <p:txBody>
          <a:bodyPr/>
          <a:lstStyle/>
          <a:p>
            <a:r>
              <a:rPr lang="en-US" dirty="0" smtClean="0"/>
              <a:t>MAC Address:</a:t>
            </a:r>
          </a:p>
          <a:p>
            <a:pPr lvl="1"/>
            <a:r>
              <a:rPr lang="en-US" dirty="0" smtClean="0"/>
              <a:t>Like your name</a:t>
            </a:r>
          </a:p>
          <a:p>
            <a:pPr lvl="1"/>
            <a:r>
              <a:rPr lang="en-US" dirty="0" smtClean="0"/>
              <a:t>Given when made</a:t>
            </a:r>
          </a:p>
          <a:p>
            <a:r>
              <a:rPr lang="en-US" dirty="0" smtClean="0"/>
              <a:t>IP Address</a:t>
            </a:r>
          </a:p>
          <a:p>
            <a:pPr lvl="1"/>
            <a:r>
              <a:rPr lang="en-US" dirty="0" smtClean="0"/>
              <a:t>Like your mailing address</a:t>
            </a:r>
          </a:p>
          <a:p>
            <a:pPr lvl="1"/>
            <a:r>
              <a:rPr lang="en-US" dirty="0" smtClean="0"/>
              <a:t>Might change from time to time</a:t>
            </a:r>
          </a:p>
          <a:p>
            <a:endParaRPr lang="en-US" dirty="0" smtClean="0"/>
          </a:p>
        </p:txBody>
      </p:sp>
      <p:pic>
        <p:nvPicPr>
          <p:cNvPr id="6" name="Content Placeholder 5"/>
          <p:cNvPicPr>
            <a:picLocks noGrp="1" noChangeAspect="1"/>
          </p:cNvPicPr>
          <p:nvPr>
            <p:ph sz="half" idx="2"/>
          </p:nvPr>
        </p:nvPicPr>
        <p:blipFill rotWithShape="1">
          <a:blip r:embed="rId2"/>
          <a:srcRect l="3458" r="965"/>
          <a:stretch/>
        </p:blipFill>
        <p:spPr>
          <a:xfrm>
            <a:off x="4329491" y="1417638"/>
            <a:ext cx="4721279" cy="3031685"/>
          </a:xfrm>
        </p:spPr>
      </p:pic>
    </p:spTree>
    <p:extLst>
      <p:ext uri="{BB962C8B-B14F-4D97-AF65-F5344CB8AC3E}">
        <p14:creationId xmlns:p14="http://schemas.microsoft.com/office/powerpoint/2010/main" val="31621624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they’re different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MAC Addresses</a:t>
            </a:r>
          </a:p>
          <a:p>
            <a:pPr lvl="1"/>
            <a:r>
              <a:rPr lang="en-US" dirty="0"/>
              <a:t>a8:96:8a:f1:</a:t>
            </a:r>
            <a:r>
              <a:rPr lang="en-US" dirty="0" smtClean="0"/>
              <a:t>ff:c6</a:t>
            </a:r>
          </a:p>
          <a:p>
            <a:pPr lvl="1"/>
            <a:r>
              <a:rPr lang="en-US" dirty="0" smtClean="0"/>
              <a:t>First part = manufacturer</a:t>
            </a:r>
          </a:p>
          <a:p>
            <a:r>
              <a:rPr lang="en-US" dirty="0" smtClean="0"/>
              <a:t>“Can’t be changed”</a:t>
            </a:r>
          </a:p>
          <a:p>
            <a:pPr lvl="1"/>
            <a:r>
              <a:rPr lang="en-US" dirty="0" smtClean="0"/>
              <a:t>But it can be spoofed</a:t>
            </a:r>
          </a:p>
          <a:p>
            <a:r>
              <a:rPr lang="en-US" dirty="0" smtClean="0"/>
              <a:t>Allows communication to your neighbor</a:t>
            </a:r>
          </a:p>
          <a:p>
            <a:pPr lvl="1"/>
            <a:r>
              <a:rPr lang="en-US" dirty="0" smtClean="0"/>
              <a:t>Like a router</a:t>
            </a:r>
          </a:p>
          <a:p>
            <a:r>
              <a:rPr lang="en-US" dirty="0" smtClean="0"/>
              <a:t>Can’t talk outside your network</a:t>
            </a:r>
            <a:endParaRPr lang="en-US" dirty="0"/>
          </a:p>
        </p:txBody>
      </p:sp>
      <p:sp>
        <p:nvSpPr>
          <p:cNvPr id="4" name="Content Placeholder 3"/>
          <p:cNvSpPr>
            <a:spLocks noGrp="1"/>
          </p:cNvSpPr>
          <p:nvPr>
            <p:ph sz="half" idx="2"/>
          </p:nvPr>
        </p:nvSpPr>
        <p:spPr/>
        <p:txBody>
          <a:bodyPr>
            <a:normAutofit lnSpcReduction="10000"/>
          </a:bodyPr>
          <a:lstStyle/>
          <a:p>
            <a:r>
              <a:rPr lang="en-US" dirty="0"/>
              <a:t>IP Addresses</a:t>
            </a:r>
          </a:p>
          <a:p>
            <a:pPr lvl="1"/>
            <a:r>
              <a:rPr lang="en-US" dirty="0" smtClean="0"/>
              <a:t>192.168.10.5</a:t>
            </a:r>
          </a:p>
          <a:p>
            <a:pPr lvl="1"/>
            <a:r>
              <a:rPr lang="en-US" dirty="0" smtClean="0"/>
              <a:t>Changes all the time</a:t>
            </a:r>
          </a:p>
          <a:p>
            <a:r>
              <a:rPr lang="en-US" dirty="0" smtClean="0"/>
              <a:t>Lets you communicate outside your network</a:t>
            </a:r>
            <a:endParaRPr lang="en-US" dirty="0"/>
          </a:p>
        </p:txBody>
      </p:sp>
    </p:spTree>
    <p:extLst>
      <p:ext uri="{BB962C8B-B14F-4D97-AF65-F5344CB8AC3E}">
        <p14:creationId xmlns:p14="http://schemas.microsoft.com/office/powerpoint/2010/main" val="125844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7-14 at 5.31.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051800" cy="6616700"/>
          </a:xfrm>
          <a:prstGeom prst="rect">
            <a:avLst/>
          </a:prstGeom>
        </p:spPr>
      </p:pic>
      <p:sp>
        <p:nvSpPr>
          <p:cNvPr id="8" name="Oval 7"/>
          <p:cNvSpPr/>
          <p:nvPr/>
        </p:nvSpPr>
        <p:spPr>
          <a:xfrm>
            <a:off x="3416716" y="4041974"/>
            <a:ext cx="2771673" cy="2721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569116" y="2803371"/>
            <a:ext cx="2771673" cy="27215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569116" y="4658042"/>
            <a:ext cx="2771673" cy="272153"/>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469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1021</Words>
  <Application>Microsoft Macintosh PowerPoint</Application>
  <PresentationFormat>On-screen Show (4:3)</PresentationFormat>
  <Paragraphs>158</Paragraphs>
  <Slides>44</Slides>
  <Notes>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Welcome to Wifi</vt:lpstr>
      <vt:lpstr>This morning</vt:lpstr>
      <vt:lpstr>But first</vt:lpstr>
      <vt:lpstr>On your honor…</vt:lpstr>
      <vt:lpstr>B4 the hax</vt:lpstr>
      <vt:lpstr>Linux??</vt:lpstr>
      <vt:lpstr>A Tail of 2 Addresses</vt:lpstr>
      <vt:lpstr>How they’re different</vt:lpstr>
      <vt:lpstr>PowerPoint Presentation</vt:lpstr>
      <vt:lpstr>PowerPoint Presentation</vt:lpstr>
      <vt:lpstr>ARP</vt:lpstr>
      <vt:lpstr>Wireless Spectrum</vt:lpstr>
      <vt:lpstr>WiFi Goodness</vt:lpstr>
      <vt:lpstr>PowerPoint Presentation</vt:lpstr>
      <vt:lpstr>Frequencies/Channels for 2.4 Ghz</vt:lpstr>
      <vt:lpstr>PowerPoint Presentation</vt:lpstr>
      <vt:lpstr>PowerPoint Presentation</vt:lpstr>
      <vt:lpstr>Let’s first talk about wireless cards:</vt:lpstr>
      <vt:lpstr>Transmit Power (TX)</vt:lpstr>
      <vt:lpstr>PowerPoint Presentation</vt:lpstr>
      <vt:lpstr>Sensitivity</vt:lpstr>
      <vt:lpstr>AP Sensitivity</vt:lpstr>
      <vt:lpstr>AP Sensitivity</vt:lpstr>
      <vt:lpstr>Sensitivity</vt:lpstr>
      <vt:lpstr>Chipset</vt:lpstr>
      <vt:lpstr>Antenna Types</vt:lpstr>
      <vt:lpstr>Omnidirectional</vt:lpstr>
      <vt:lpstr>PowerPoint Presentation</vt:lpstr>
      <vt:lpstr>Alfa AWUS051NH</vt:lpstr>
      <vt:lpstr>Outdoor Antennas</vt:lpstr>
      <vt:lpstr>Cantennas!</vt:lpstr>
      <vt:lpstr>Pringles Can?</vt:lpstr>
      <vt:lpstr>Pringles Cantenna</vt:lpstr>
      <vt:lpstr>PowerPoint Presentation</vt:lpstr>
      <vt:lpstr>PowerPoint Presentation</vt:lpstr>
      <vt:lpstr>IEEE802.11</vt:lpstr>
      <vt:lpstr>Watch wireless connect</vt:lpstr>
      <vt:lpstr>And…. Nothing Happens…</vt:lpstr>
      <vt:lpstr>Connect to a Network</vt:lpstr>
      <vt:lpstr>Listening to yourself isn’t much fun</vt:lpstr>
      <vt:lpstr>airmon-ng</vt:lpstr>
      <vt:lpstr>PowerPoint Presentation</vt:lpstr>
      <vt:lpstr>Watch wireless connect</vt:lpstr>
      <vt:lpstr>Problem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Wifi</dc:title>
  <dc:creator>Kyle Cronin</dc:creator>
  <cp:lastModifiedBy>Kyle Cronin</cp:lastModifiedBy>
  <cp:revision>111</cp:revision>
  <dcterms:created xsi:type="dcterms:W3CDTF">2014-07-12T19:46:04Z</dcterms:created>
  <dcterms:modified xsi:type="dcterms:W3CDTF">2014-07-20T21:11:31Z</dcterms:modified>
</cp:coreProperties>
</file>