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2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8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82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359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dy Welu" userId="dd11e835665ee3ed" providerId="LiveId" clId="{06369034-A255-6346-889E-09FAF216673A}"/>
    <pc:docChg chg="delSld">
      <pc:chgData name="Cody Welu" userId="dd11e835665ee3ed" providerId="LiveId" clId="{06369034-A255-6346-889E-09FAF216673A}" dt="2019-06-14T23:44:10.632" v="0" actId="2696"/>
      <pc:docMkLst>
        <pc:docMk/>
      </pc:docMkLst>
      <pc:sldChg chg="del">
        <pc:chgData name="Cody Welu" userId="dd11e835665ee3ed" providerId="LiveId" clId="{06369034-A255-6346-889E-09FAF216673A}" dt="2019-06-14T23:44:10.632" v="0" actId="2696"/>
        <pc:sldMkLst>
          <pc:docMk/>
          <pc:sldMk cId="911469551" sldId="260"/>
        </pc:sldMkLst>
      </pc:sldChg>
    </pc:docChg>
  </pc:docChgLst>
  <pc:docChgLst>
    <pc:chgData name="tyler flaagan" userId="07bad07a9dbdac54" providerId="Windows Live" clId="Web-{A7FD80A4-E370-4D52-BF54-7E24E1CA6892}"/>
  </pc:docChgLst>
  <pc:docChgLst>
    <pc:chgData name="Cody Welu" userId="dd11e835665ee3ed" providerId="LiveId" clId="{09B403D8-09A1-B540-B015-1121F44914D8}"/>
  </pc:docChgLst>
  <pc:docChgLst>
    <pc:chgData name="Cody Welu" userId="dd11e835665ee3ed" providerId="LiveId" clId="{3F24DE75-9FB1-3247-BAFE-8F2CE1025CD0}"/>
  </pc:docChgLst>
  <pc:docChgLst>
    <pc:chgData name="Cody Welu" userId="dd11e835665ee3ed" providerId="LiveId" clId="{88EC888B-9603-E846-9ECE-49372B79C984}"/>
  </pc:docChgLst>
  <pc:docChgLst>
    <pc:chgData name="Cody Welu" userId="dd11e835665ee3ed" providerId="LiveId" clId="{1ECDC528-181E-3E4B-9FF4-13DEFE6EA9FF}"/>
    <pc:docChg chg="modSld">
      <pc:chgData name="Cody Welu" userId="dd11e835665ee3ed" providerId="LiveId" clId="{1ECDC528-181E-3E4B-9FF4-13DEFE6EA9FF}" dt="2019-06-13T13:35:11.386" v="27" actId="20577"/>
      <pc:docMkLst>
        <pc:docMk/>
      </pc:docMkLst>
      <pc:sldChg chg="modSp">
        <pc:chgData name="Cody Welu" userId="dd11e835665ee3ed" providerId="LiveId" clId="{1ECDC528-181E-3E4B-9FF4-13DEFE6EA9FF}" dt="2019-06-13T13:35:11.386" v="27" actId="20577"/>
        <pc:sldMkLst>
          <pc:docMk/>
          <pc:sldMk cId="911469551" sldId="260"/>
        </pc:sldMkLst>
        <pc:spChg chg="mod">
          <ac:chgData name="Cody Welu" userId="dd11e835665ee3ed" providerId="LiveId" clId="{1ECDC528-181E-3E4B-9FF4-13DEFE6EA9FF}" dt="2019-06-13T13:35:11.386" v="27" actId="20577"/>
          <ac:spMkLst>
            <pc:docMk/>
            <pc:sldMk cId="911469551" sldId="260"/>
            <ac:spMk id="3" creationId="{4AB98308-AF03-7541-92AF-A048559A331F}"/>
          </ac:spMkLst>
        </pc:spChg>
      </pc:sldChg>
    </pc:docChg>
  </pc:docChgLst>
  <pc:docChgLst>
    <pc:chgData name="tyler flaagan" userId="07bad07a9dbdac54" providerId="Windows Live" clId="Web-{89A137A1-1718-4479-951F-E221C24D0DE6}"/>
  </pc:docChgLst>
  <pc:docChgLst>
    <pc:chgData name="tyler flaagan" userId="07bad07a9dbdac54" providerId="Windows Live" clId="Web-{D15EDE44-688D-4C91-AFF0-2BA960E4D653}"/>
  </pc:docChgLst>
  <pc:docChgLst>
    <pc:chgData name="Cody Welu" userId="dd11e835665ee3ed" providerId="LiveId" clId="{012FE116-4F75-3D41-B7CE-740063CF52E1}"/>
  </pc:docChgLst>
  <pc:docChgLst>
    <pc:chgData name="Cody Welu" userId="dd11e835665ee3ed" providerId="LiveId" clId="{7AB5CBCF-556B-604F-B331-E7698442E1F9}"/>
  </pc:docChgLst>
  <pc:docChgLst>
    <pc:chgData name="Cody Welu" userId="dd11e835665ee3ed" providerId="LiveId" clId="{E83A11FB-7BC4-964C-BAAA-B6C4512A0393}"/>
    <pc:docChg chg="undo custSel addSld modSld">
      <pc:chgData name="Cody Welu" userId="dd11e835665ee3ed" providerId="LiveId" clId="{E83A11FB-7BC4-964C-BAAA-B6C4512A0393}" dt="2019-06-12T14:09:46.164" v="133" actId="5793"/>
      <pc:docMkLst>
        <pc:docMk/>
      </pc:docMkLst>
      <pc:sldChg chg="modSp add">
        <pc:chgData name="Cody Welu" userId="dd11e835665ee3ed" providerId="LiveId" clId="{E83A11FB-7BC4-964C-BAAA-B6C4512A0393}" dt="2019-06-12T14:09:46.164" v="133" actId="5793"/>
        <pc:sldMkLst>
          <pc:docMk/>
          <pc:sldMk cId="3932666931" sldId="281"/>
        </pc:sldMkLst>
        <pc:spChg chg="mod">
          <ac:chgData name="Cody Welu" userId="dd11e835665ee3ed" providerId="LiveId" clId="{E83A11FB-7BC4-964C-BAAA-B6C4512A0393}" dt="2019-06-12T14:02:54.350" v="10" actId="20577"/>
          <ac:spMkLst>
            <pc:docMk/>
            <pc:sldMk cId="3932666931" sldId="281"/>
            <ac:spMk id="2" creationId="{5151F64F-3DDD-594B-8542-40A0063B5BB3}"/>
          </ac:spMkLst>
        </pc:spChg>
        <pc:spChg chg="mod">
          <ac:chgData name="Cody Welu" userId="dd11e835665ee3ed" providerId="LiveId" clId="{E83A11FB-7BC4-964C-BAAA-B6C4512A0393}" dt="2019-06-12T14:09:46.164" v="133" actId="5793"/>
          <ac:spMkLst>
            <pc:docMk/>
            <pc:sldMk cId="3932666931" sldId="281"/>
            <ac:spMk id="3" creationId="{088AF1E0-99E5-4A49-8C97-11C851429BDB}"/>
          </ac:spMkLst>
        </pc:spChg>
        <pc:spChg chg="mod">
          <ac:chgData name="Cody Welu" userId="dd11e835665ee3ed" providerId="LiveId" clId="{E83A11FB-7BC4-964C-BAAA-B6C4512A0393}" dt="2019-06-12T14:02:48.794" v="1" actId="27636"/>
          <ac:spMkLst>
            <pc:docMk/>
            <pc:sldMk cId="3932666931" sldId="281"/>
            <ac:spMk id="5" creationId="{7A609DBF-6A8D-9E45-873A-420539219EDB}"/>
          </ac:spMkLst>
        </pc:spChg>
      </pc:sldChg>
      <pc:sldChg chg="addSp modSp add">
        <pc:chgData name="Cody Welu" userId="dd11e835665ee3ed" providerId="LiveId" clId="{E83A11FB-7BC4-964C-BAAA-B6C4512A0393}" dt="2019-06-12T14:07:54.235" v="122" actId="5793"/>
        <pc:sldMkLst>
          <pc:docMk/>
          <pc:sldMk cId="2813165308" sldId="282"/>
        </pc:sldMkLst>
        <pc:spChg chg="mod">
          <ac:chgData name="Cody Welu" userId="dd11e835665ee3ed" providerId="LiveId" clId="{E83A11FB-7BC4-964C-BAAA-B6C4512A0393}" dt="2019-06-12T14:07:54.235" v="122" actId="5793"/>
          <ac:spMkLst>
            <pc:docMk/>
            <pc:sldMk cId="2813165308" sldId="282"/>
            <ac:spMk id="2" creationId="{D8BCCB46-8F76-F44B-A9CA-EC8B02CF9EE4}"/>
          </ac:spMkLst>
        </pc:spChg>
        <pc:spChg chg="mod">
          <ac:chgData name="Cody Welu" userId="dd11e835665ee3ed" providerId="LiveId" clId="{E83A11FB-7BC4-964C-BAAA-B6C4512A0393}" dt="2019-06-12T14:07:47.487" v="94" actId="27636"/>
          <ac:spMkLst>
            <pc:docMk/>
            <pc:sldMk cId="2813165308" sldId="282"/>
            <ac:spMk id="5" creationId="{8AF9DB94-CE73-3341-8AAA-782987B4CFC4}"/>
          </ac:spMkLst>
        </pc:spChg>
        <pc:picChg chg="add mod">
          <ac:chgData name="Cody Welu" userId="dd11e835665ee3ed" providerId="LiveId" clId="{E83A11FB-7BC4-964C-BAAA-B6C4512A0393}" dt="2019-06-12T14:07:49.795" v="96" actId="1076"/>
          <ac:picMkLst>
            <pc:docMk/>
            <pc:sldMk cId="2813165308" sldId="282"/>
            <ac:picMk id="6" creationId="{652DE265-46C0-024F-9142-10627965C2FF}"/>
          </ac:picMkLst>
        </pc:picChg>
      </pc:sldChg>
    </pc:docChg>
  </pc:docChgLst>
  <pc:docChgLst>
    <pc:chgData name="Cody Welu" userId="dd11e835665ee3ed" providerId="LiveId" clId="{377FE8DA-9F14-EA41-8576-D0A2330606F1}"/>
  </pc:docChgLst>
  <pc:docChgLst>
    <pc:chgData name="tyler flaagan" userId="07bad07a9dbdac54" providerId="Windows Live" clId="Web-{7C2CC125-2E8D-40BE-9517-9934C2475D9F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185E1-C45F-C543-893E-48E276FF3E75}" type="datetimeFigureOut">
              <a:rPr lang="en-US" smtClean="0"/>
              <a:t>6/14/19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8B87E-4C85-4C4A-ADC1-6C40DBC3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8B87E-4C85-4C4A-ADC1-6C40DBC3FA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4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601AD6A-D37B-5A4A-9079-BAAC60C60231}" type="datetime1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2814-3F1B-6144-ACCD-01CE96945FAF}" type="datetime1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DB32-39AF-D94C-9341-9C5A012F2D2C}" type="datetime1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FBF-38D9-5046-84DB-F6BEF7D81D43}" type="datetime1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5086-66B6-3A44-9CB3-4C124C94A466}" type="datetime1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44DE-C767-B34F-A840-0A2C34036D48}" type="datetime1">
              <a:rPr lang="en-US" smtClean="0"/>
              <a:t>6/14/19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46D4-96F7-CB41-AF61-39F1CC909395}" type="datetime1">
              <a:rPr lang="en-US" smtClean="0"/>
              <a:t>6/14/19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FEE9-A846-FC45-8E92-CAC5BD8D8E15}" type="datetime1">
              <a:rPr lang="en-US" smtClean="0"/>
              <a:t>6/14/19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EE3A-8C32-E24E-A01C-F9679DE34416}" type="datetime1">
              <a:rPr lang="en-US" smtClean="0"/>
              <a:t>6/14/19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C2FD-987B-3E4D-AEAC-FC7A75903A7A}" type="datetime1">
              <a:rPr lang="en-US" smtClean="0"/>
              <a:t>6/14/19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CD2B-AF86-D044-B1ED-FDA28201BD6A}" type="datetime1">
              <a:rPr lang="en-US" smtClean="0"/>
              <a:t>6/14/19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2E3EA20-0CBE-E241-9E41-E1E0B2874EE1}" type="datetime1">
              <a:rPr lang="en-US" smtClean="0"/>
              <a:t>6/14/19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9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link.weluc.com/phishCody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xploit-db.com/google-hacking-database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DSU </a:t>
            </a:r>
            <a:r>
              <a:rPr lang="en-US" dirty="0" err="1"/>
              <a:t>GenCyber</a:t>
            </a:r>
            <a:endParaRPr lang="en-US" dirty="0"/>
          </a:p>
        </p:txBody>
      </p:sp>
      <p:pic>
        <p:nvPicPr>
          <p:cNvPr id="3074" name="Picture 2" descr="https://lh4.googleusercontent.com/rn7fhRGYm92S6xsZUqozdeapFvOZmYzPRG_4csH0VTvN6zSBZ9BhNPQQh0_VeV-iPRFtGyufw1UFoNHZdqCPDU7NMGvtzD68w57W-x7gjpzxZQcHEH6iTL5fYQDSZ2rN2AzAzBmJllQ">
            <a:extLst>
              <a:ext uri="{FF2B5EF4-FFF2-40B4-BE49-F238E27FC236}">
                <a16:creationId xmlns:a16="http://schemas.microsoft.com/office/drawing/2014/main" id="{5BE10A3A-7949-1A46-8530-916B78C2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032" y="447982"/>
            <a:ext cx="5838367" cy="435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898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65D7B-BC3E-6141-A9FD-D7E0D6AA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 the Recon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FD5EB-4B4E-4A4A-B9F5-F79C94DDF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095928"/>
            <a:ext cx="8909544" cy="4084209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Active vs. Passive</a:t>
            </a:r>
          </a:p>
          <a:p>
            <a:pPr lvl="1" fontAlgn="base"/>
            <a:r>
              <a:rPr lang="en-US" sz="2000" dirty="0"/>
              <a:t>Passive: Not interacting with the target; using information available through other means</a:t>
            </a:r>
          </a:p>
          <a:p>
            <a:pPr lvl="1" fontAlgn="base"/>
            <a:r>
              <a:rPr lang="en-US" sz="2000" dirty="0"/>
              <a:t>Active: Interacting directly with the target</a:t>
            </a:r>
          </a:p>
          <a:p>
            <a:pPr lvl="2" fontAlgn="base"/>
            <a:r>
              <a:rPr lang="en-US" sz="1800" dirty="0"/>
              <a:t>The target may know you are gathering information, or probing their systems</a:t>
            </a:r>
          </a:p>
          <a:p>
            <a:pPr fontAlgn="base"/>
            <a:r>
              <a:rPr lang="en-US" sz="2400" dirty="0"/>
              <a:t>OSINT: Open-Source Intelligence</a:t>
            </a:r>
          </a:p>
          <a:p>
            <a:pPr lvl="1" fontAlgn="base"/>
            <a:r>
              <a:rPr lang="en-US" sz="2000" dirty="0"/>
              <a:t>Publicly available information</a:t>
            </a:r>
          </a:p>
          <a:p>
            <a:pPr lvl="1" fontAlgn="base"/>
            <a:r>
              <a:rPr lang="en-US" sz="2000" dirty="0"/>
              <a:t>Never touching the target</a:t>
            </a:r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67A10D-7116-3843-BB61-32FED0066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82547-7816-DE44-B433-1EA21929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299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BD2B3-3FDD-2E42-8B44-0646BFF48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Data Collection -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E5853-0BCD-DA4A-A594-F506849AB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Details about the business</a:t>
            </a:r>
          </a:p>
          <a:p>
            <a:pPr lvl="1" fontAlgn="base"/>
            <a:r>
              <a:rPr lang="en-US" dirty="0"/>
              <a:t>Who they are</a:t>
            </a:r>
          </a:p>
          <a:p>
            <a:pPr lvl="1" fontAlgn="base"/>
            <a:r>
              <a:rPr lang="en-US" dirty="0"/>
              <a:t>What they do (products/services)</a:t>
            </a:r>
          </a:p>
          <a:p>
            <a:pPr lvl="1" fontAlgn="base"/>
            <a:r>
              <a:rPr lang="en-US" dirty="0"/>
              <a:t>Relationships with other companies</a:t>
            </a:r>
          </a:p>
          <a:p>
            <a:pPr lvl="1" fontAlgn="base"/>
            <a:r>
              <a:rPr lang="en-US" dirty="0"/>
              <a:t>Organizational Chart</a:t>
            </a:r>
          </a:p>
          <a:p>
            <a:pPr fontAlgn="base"/>
            <a:r>
              <a:rPr lang="en-US" dirty="0"/>
              <a:t>Physical Location</a:t>
            </a:r>
          </a:p>
          <a:p>
            <a:pPr fontAlgn="base"/>
            <a:r>
              <a:rPr lang="en-US" dirty="0"/>
              <a:t>Employees</a:t>
            </a:r>
          </a:p>
          <a:p>
            <a:pPr fontAlgn="base"/>
            <a:r>
              <a:rPr lang="en-US" dirty="0"/>
              <a:t>Websites</a:t>
            </a:r>
          </a:p>
          <a:p>
            <a:pPr fontAlgn="base"/>
            <a:r>
              <a:rPr lang="en-US" dirty="0"/>
              <a:t>Usernames</a:t>
            </a:r>
          </a:p>
          <a:p>
            <a:pPr fontAlgn="base"/>
            <a:r>
              <a:rPr lang="en-US" dirty="0"/>
              <a:t>Email Addresses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69086-1496-6248-B818-4E1ACD5D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A8DBB0-44FA-CC44-99FA-C03CB826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677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F785C-7CFF-4A43-8F4D-30318B3D4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7B83E-7115-2A4F-AEAB-BC836BE46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can you learn about the following company through open source research on the internet?</a:t>
            </a:r>
          </a:p>
          <a:p>
            <a:pPr fontAlgn="base"/>
            <a:r>
              <a:rPr lang="en-US" dirty="0"/>
              <a:t>Best Buy</a:t>
            </a:r>
          </a:p>
          <a:p>
            <a:pPr lvl="1" fontAlgn="base"/>
            <a:r>
              <a:rPr lang="en-US" dirty="0"/>
              <a:t>Business size</a:t>
            </a:r>
          </a:p>
          <a:p>
            <a:pPr lvl="1" fontAlgn="base"/>
            <a:r>
              <a:rPr lang="en-US" dirty="0"/>
              <a:t>IT size</a:t>
            </a:r>
          </a:p>
          <a:p>
            <a:pPr lvl="1" fontAlgn="base"/>
            <a:r>
              <a:rPr lang="en-US" dirty="0"/>
              <a:t>IT Budget</a:t>
            </a:r>
          </a:p>
          <a:p>
            <a:pPr lvl="1" fontAlgn="base"/>
            <a:r>
              <a:rPr lang="en-US" dirty="0"/>
              <a:t>C-level employees (Chief….)</a:t>
            </a:r>
          </a:p>
          <a:p>
            <a:pPr lvl="1" fontAlgn="base"/>
            <a:r>
              <a:rPr lang="en-US" dirty="0"/>
              <a:t>Services rendered</a:t>
            </a:r>
          </a:p>
          <a:p>
            <a:pPr lvl="1" fontAlgn="base"/>
            <a:r>
              <a:rPr lang="en-US" dirty="0"/>
              <a:t>Partners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D4DBA-CBE7-F342-95A7-FC50E4D15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632A5-CB57-D74A-B13E-F1D573EEA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12</a:t>
            </a:fld>
            <a:endParaRPr lang="en-US" dirty="0"/>
          </a:p>
        </p:txBody>
      </p:sp>
      <p:pic>
        <p:nvPicPr>
          <p:cNvPr id="7170" name="Picture 2" descr="https://lh5.googleusercontent.com/eVs1zfuqA9N6nslwNtKY_p9JRCHR6AxYVPmbzDh6K92uJXPb8Cl6nnFCY-2pCTFi1N6LiSFXeSX_MotDg5tIR3pqIREh82-3wsqUshL4OLiAiXPNCCDQRDZ2-BZnTrye9uyHMBn5KU8">
            <a:extLst>
              <a:ext uri="{FF2B5EF4-FFF2-40B4-BE49-F238E27FC236}">
                <a16:creationId xmlns:a16="http://schemas.microsoft.com/office/drawing/2014/main" id="{DC51309A-1376-1943-84F9-FBD74A969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562" y="2326952"/>
            <a:ext cx="5200984" cy="430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452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5540B-5EC4-8F45-9FAB-329822752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Postings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BB860-AEBA-D145-94D6-70DCCB680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3536159" cy="4351337"/>
          </a:xfrm>
        </p:spPr>
        <p:txBody>
          <a:bodyPr/>
          <a:lstStyle/>
          <a:p>
            <a:pPr fontAlgn="base"/>
            <a:r>
              <a:rPr lang="en-US" dirty="0"/>
              <a:t>These can be great recon tools for you</a:t>
            </a:r>
          </a:p>
          <a:p>
            <a:pPr fontAlgn="base"/>
            <a:r>
              <a:rPr lang="en-US" dirty="0"/>
              <a:t>Often will list specific technologies in use by the company.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CVE - Common Vulnerabilities and Exposures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868573-36A5-3048-9510-1E650F16E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3BC77-16E7-0048-8673-37D92DC9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13</a:t>
            </a:fld>
            <a:endParaRPr lang="en-US" dirty="0"/>
          </a:p>
        </p:txBody>
      </p:sp>
      <p:pic>
        <p:nvPicPr>
          <p:cNvPr id="8194" name="Picture 2" descr="https://lh6.googleusercontent.com/eYLgANJGMYaRuOb07jE7vtHbOWR_rOB_SdbyvOXfTNknM3Chv0iq3kSwnK0AZuWijKuuWHSOwRJbiW28CZw-6rZNDdZ-qq3au_6HY2l0XlC8finTh1kkJ4QtO1hACX3fNow5G3-S6BA">
            <a:extLst>
              <a:ext uri="{FF2B5EF4-FFF2-40B4-BE49-F238E27FC236}">
                <a16:creationId xmlns:a16="http://schemas.microsoft.com/office/drawing/2014/main" id="{EE4C0D68-966B-3549-8CA5-3C20F1E8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703" y="0"/>
            <a:ext cx="6053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426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EE2CA-E786-F843-9936-53DED726C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down the recon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83C1A-3719-D043-B2C8-0F348CB72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different major categories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User Recon</a:t>
            </a:r>
          </a:p>
          <a:p>
            <a:r>
              <a:rPr lang="en-US" sz="2800" dirty="0"/>
              <a:t>Business Recon</a:t>
            </a:r>
          </a:p>
          <a:p>
            <a:r>
              <a:rPr lang="en-US" sz="2800" dirty="0"/>
              <a:t>Network Recon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0BC006-876C-434C-9CFD-B33CCF60E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19739-9682-CF42-938E-888E2424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047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F172-AA96-F54C-B802-319DE649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Recon - Phishing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8BED1-7EFC-5E46-B83E-CA498F230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Phishing – attempting to acquire sensitive information by disguising as a trustworthy entity</a:t>
            </a:r>
          </a:p>
          <a:p>
            <a:pPr fontAlgn="base"/>
            <a:r>
              <a:rPr lang="en-US" dirty="0"/>
              <a:t>Often carried out via email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Phishing vs. Spear Phishing</a:t>
            </a:r>
          </a:p>
          <a:p>
            <a:pPr lvl="1" fontAlgn="base"/>
            <a:r>
              <a:rPr lang="en-US" dirty="0"/>
              <a:t>Broad, not targeted phishing</a:t>
            </a:r>
          </a:p>
          <a:p>
            <a:pPr lvl="1" fontAlgn="base"/>
            <a:r>
              <a:rPr lang="en-US" dirty="0"/>
              <a:t>Very specific, targeted phishing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07AA44-1F1B-2B4B-8E7A-66A58752D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15440-C13E-2F4A-9FB9-D9E8CE9A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15</a:t>
            </a:fld>
            <a:endParaRPr lang="en-US" dirty="0"/>
          </a:p>
        </p:txBody>
      </p:sp>
      <p:pic>
        <p:nvPicPr>
          <p:cNvPr id="9218" name="Picture 2" descr="https://lh5.googleusercontent.com/xB9oXBMICp7uDKIC6FaGlMNLrgnFbWkdjFl6iLABxTKmYwzhWXEqVbFb_Sgw6FR1oBnIYHqTMhnlAXJf9aK-Z4EF8MGxJ7gmWsVVPY57n-ghS4qoyBSJYPv0CHvvAkZUmv_Y6i6tPyQ">
            <a:extLst>
              <a:ext uri="{FF2B5EF4-FFF2-40B4-BE49-F238E27FC236}">
                <a16:creationId xmlns:a16="http://schemas.microsoft.com/office/drawing/2014/main" id="{94621C8B-A736-ED45-BEF8-FC35D9B5A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69" y="2723721"/>
            <a:ext cx="6164717" cy="34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050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C5AC8-2676-9840-81A2-23BCDE63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Phishing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143FF-2DBF-B64D-8F38-FE83F8FEC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3646583" cy="4351337"/>
          </a:xfrm>
        </p:spPr>
        <p:txBody>
          <a:bodyPr/>
          <a:lstStyle/>
          <a:p>
            <a:r>
              <a:rPr lang="en-US" dirty="0"/>
              <a:t>What’s wrong with this?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0A4CB8-0AFA-1640-BE70-4DA19868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C5363-3911-4341-B274-19C9AE366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13B45-D0E8-0A4D-B233-A6544A1A0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455" y="1650999"/>
            <a:ext cx="58039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28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C5AC8-2676-9840-81A2-23BCDE63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Phishing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143FF-2DBF-B64D-8F38-FE83F8FEC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3646583" cy="4643919"/>
          </a:xfrm>
        </p:spPr>
        <p:txBody>
          <a:bodyPr>
            <a:normAutofit/>
          </a:bodyPr>
          <a:lstStyle/>
          <a:p>
            <a:r>
              <a:rPr lang="en-US" dirty="0"/>
              <a:t>What’s wrong with this?</a:t>
            </a:r>
          </a:p>
          <a:p>
            <a:endParaRPr lang="en-US" dirty="0"/>
          </a:p>
          <a:p>
            <a:r>
              <a:rPr lang="en-US" dirty="0"/>
              <a:t>From jymiller2@gmail.com</a:t>
            </a:r>
          </a:p>
          <a:p>
            <a:pPr lvl="1"/>
            <a:r>
              <a:rPr lang="en-US" dirty="0"/>
              <a:t>Why </a:t>
            </a:r>
            <a:r>
              <a:rPr lang="en-US" dirty="0" err="1"/>
              <a:t>gmail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Shouldn’t it be </a:t>
            </a:r>
            <a:r>
              <a:rPr lang="en-US" dirty="0" err="1"/>
              <a:t>lehigh.edu</a:t>
            </a:r>
            <a:r>
              <a:rPr lang="en-US" dirty="0"/>
              <a:t>?</a:t>
            </a:r>
          </a:p>
          <a:p>
            <a:r>
              <a:rPr lang="en-US" dirty="0"/>
              <a:t>Do you really need to login to remain active?</a:t>
            </a:r>
          </a:p>
          <a:p>
            <a:pPr lvl="1"/>
            <a:r>
              <a:rPr lang="en-US" dirty="0"/>
              <a:t>Best to contact the real Julie to confirm</a:t>
            </a:r>
          </a:p>
          <a:p>
            <a:r>
              <a:rPr lang="en-US" dirty="0"/>
              <a:t>The link takes you to </a:t>
            </a:r>
            <a:r>
              <a:rPr lang="en-US" dirty="0" err="1"/>
              <a:t>library.lehigh.saea.ga</a:t>
            </a:r>
            <a:endParaRPr lang="en-US" dirty="0"/>
          </a:p>
          <a:p>
            <a:pPr lvl="1"/>
            <a:r>
              <a:rPr lang="en-US" dirty="0"/>
              <a:t>What is .</a:t>
            </a:r>
            <a:r>
              <a:rPr lang="en-US" dirty="0" err="1"/>
              <a:t>ga</a:t>
            </a:r>
            <a:r>
              <a:rPr lang="en-US" dirty="0"/>
              <a:t>? </a:t>
            </a:r>
          </a:p>
          <a:p>
            <a:pPr lvl="1"/>
            <a:r>
              <a:rPr lang="en-US" dirty="0"/>
              <a:t>Why not </a:t>
            </a:r>
            <a:r>
              <a:rPr lang="en-US" dirty="0" err="1"/>
              <a:t>lehigh.edu</a:t>
            </a:r>
            <a:r>
              <a:rPr lang="en-US" dirty="0"/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0A4CB8-0AFA-1640-BE70-4DA19868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C5363-3911-4341-B274-19C9AE366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13B45-D0E8-0A4D-B233-A6544A1A0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455" y="1650999"/>
            <a:ext cx="58039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19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EB867-87CF-9A48-BFD9-77E3A7398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Spearphish</a:t>
            </a:r>
            <a:r>
              <a:rPr lang="en-US" dirty="0"/>
              <a:t>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1B55C-0299-C847-9E2D-6ED112002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4272029" cy="4351337"/>
          </a:xfrm>
        </p:spPr>
        <p:txBody>
          <a:bodyPr/>
          <a:lstStyle/>
          <a:p>
            <a:pPr fontAlgn="base"/>
            <a:r>
              <a:rPr lang="en-US" dirty="0"/>
              <a:t>Find me (Cody </a:t>
            </a:r>
            <a:r>
              <a:rPr lang="en-US" dirty="0" err="1"/>
              <a:t>Welu</a:t>
            </a:r>
            <a:r>
              <a:rPr lang="en-US" dirty="0"/>
              <a:t>) on Instagram</a:t>
            </a:r>
          </a:p>
          <a:p>
            <a:pPr fontAlgn="base"/>
            <a:r>
              <a:rPr lang="en-US" dirty="0"/>
              <a:t>Using ONLY what I post there, learn about me.</a:t>
            </a:r>
          </a:p>
          <a:p>
            <a:pPr lvl="1" fontAlgn="base"/>
            <a:r>
              <a:rPr lang="en-US" dirty="0"/>
              <a:t>Interests</a:t>
            </a:r>
          </a:p>
          <a:p>
            <a:pPr lvl="1" fontAlgn="base"/>
            <a:r>
              <a:rPr lang="en-US" dirty="0"/>
              <a:t>Where I’ve been/locations</a:t>
            </a:r>
          </a:p>
          <a:p>
            <a:pPr lvl="1" fontAlgn="base"/>
            <a:r>
              <a:rPr lang="en-US" dirty="0"/>
              <a:t>Friends/Family</a:t>
            </a:r>
          </a:p>
          <a:p>
            <a:pPr lvl="1" fontAlgn="base"/>
            <a:r>
              <a:rPr lang="en-US" dirty="0"/>
              <a:t>Anything else interesting?</a:t>
            </a:r>
          </a:p>
          <a:p>
            <a:pPr fontAlgn="base"/>
            <a:r>
              <a:rPr lang="en-US" dirty="0"/>
              <a:t>Draft a </a:t>
            </a:r>
            <a:r>
              <a:rPr lang="en-US" dirty="0" err="1"/>
              <a:t>spearphishing</a:t>
            </a:r>
            <a:r>
              <a:rPr lang="en-US" dirty="0"/>
              <a:t> email to me. Try to get me to click on a link, or open an attachment.</a:t>
            </a:r>
          </a:p>
          <a:p>
            <a:pPr fontAlgn="base"/>
            <a:r>
              <a:rPr lang="en-US" dirty="0"/>
              <a:t>Submit here: </a:t>
            </a:r>
            <a:r>
              <a:rPr lang="en-US" u="sng" dirty="0">
                <a:hlinkClick r:id="rId2"/>
              </a:rPr>
              <a:t>http://link.weluc.com/phishCody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5FB25-037D-664A-B021-15969474F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8B483-81E5-4F46-B791-40F839AF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E3B38-56E1-234F-BDF2-51998C78ECBF}"/>
              </a:ext>
            </a:extLst>
          </p:cNvPr>
          <p:cNvSpPr txBox="1">
            <a:spLocks/>
          </p:cNvSpPr>
          <p:nvPr/>
        </p:nvSpPr>
        <p:spPr>
          <a:xfrm>
            <a:off x="6797890" y="2553196"/>
            <a:ext cx="3796614" cy="219867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/>
              <a:t>Not so great example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Dearest Cody:</a:t>
            </a:r>
          </a:p>
          <a:p>
            <a:pPr marL="0" indent="0" algn="ctr">
              <a:buNone/>
            </a:pPr>
            <a:r>
              <a:rPr lang="en-US" dirty="0"/>
              <a:t>Your long lost cousin is actually a Prince with too much money, and it’s your lucky day! Click &lt;here&gt; to claim your payday!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03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803D-0B47-8648-AE19-674BD8FD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C9354-2262-EC4F-BA91-A2685BE6E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Hi Cody</a:t>
            </a:r>
          </a:p>
          <a:p>
            <a:pPr marL="0" indent="0">
              <a:buNone/>
            </a:pPr>
            <a:r>
              <a:rPr lang="en-US" dirty="0"/>
              <a:t>I noticed your photography online, and I’m looking to hire you for an event. My daughter’s softball club is holding a 2-day tournament in August, and we’d like you to be our official photographer for the event. There are more details about the tournament here: &lt;link&gt;. Please let me know if you’re interested.</a:t>
            </a:r>
          </a:p>
          <a:p>
            <a:pPr marL="0" indent="0">
              <a:buNone/>
            </a:pPr>
            <a:r>
              <a:rPr lang="en-US" dirty="0"/>
              <a:t>Looking forward to hearing back from you!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BECDA-FF87-F24E-AC3A-9FA3424B1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CFFE2-92A2-FD47-8671-D65EFC6F6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66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8B77-5397-4746-9074-B4E72E57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/>
          <a:lstStyle/>
          <a:p>
            <a:r>
              <a:rPr lang="en-US" dirty="0"/>
              <a:t>Before we start talking about hacking…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D2F3F-5BBD-7F45-A9AF-750AE4F11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A7113-F07E-0143-8123-B447A2267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 descr="https://lh6.googleusercontent.com/E6dMBLewSgJd57igJhLe09n3IvqnQNeddJF54w0nV6wNF-AMWdZDQPLUngY4lK-958SNyg68DyTxD23tHXHtPj_AxxPYY4vCO4lFow5ZRpNBUMIqhJjOqFRH1SyywOjIh9JfjL9aJEs">
            <a:extLst>
              <a:ext uri="{FF2B5EF4-FFF2-40B4-BE49-F238E27FC236}">
                <a16:creationId xmlns:a16="http://schemas.microsoft.com/office/drawing/2014/main" id="{FE6C7923-1D1B-9244-A81F-CB29127C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36" y="2370137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8C2D96-3281-8645-AC66-3FCB09443CD8}"/>
              </a:ext>
            </a:extLst>
          </p:cNvPr>
          <p:cNvSpPr txBox="1"/>
          <p:nvPr/>
        </p:nvSpPr>
        <p:spPr>
          <a:xfrm>
            <a:off x="739740" y="2438399"/>
            <a:ext cx="191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can be you!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EE7B7-977B-274A-B04C-7ADF11AEC362}"/>
              </a:ext>
            </a:extLst>
          </p:cNvPr>
          <p:cNvSpPr txBox="1"/>
          <p:nvPr/>
        </p:nvSpPr>
        <p:spPr>
          <a:xfrm>
            <a:off x="8446002" y="2623065"/>
            <a:ext cx="191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not you.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CFFBBA-CB40-9C48-836E-40C827603A8E}"/>
              </a:ext>
            </a:extLst>
          </p:cNvPr>
          <p:cNvCxnSpPr/>
          <p:nvPr/>
        </p:nvCxnSpPr>
        <p:spPr>
          <a:xfrm>
            <a:off x="1261872" y="2887038"/>
            <a:ext cx="1522425" cy="616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4D823F-57D2-0848-A9CB-45EA8C55E8E4}"/>
              </a:ext>
            </a:extLst>
          </p:cNvPr>
          <p:cNvCxnSpPr/>
          <p:nvPr/>
        </p:nvCxnSpPr>
        <p:spPr>
          <a:xfrm flipH="1">
            <a:off x="7879065" y="3164440"/>
            <a:ext cx="1023660" cy="1366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569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8BC91-6BFC-B945-BC5E-C62FC45D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Could you be phished?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C90D1-A7F5-7A49-A1A1-809D8ADD4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351337"/>
          </a:xfrm>
        </p:spPr>
        <p:txBody>
          <a:bodyPr/>
          <a:lstStyle/>
          <a:p>
            <a:r>
              <a:rPr lang="en-US" dirty="0"/>
              <a:t>Know what to look for</a:t>
            </a:r>
          </a:p>
          <a:p>
            <a:r>
              <a:rPr lang="en-US" dirty="0"/>
              <a:t>Be critical of emails, especially attachments and links</a:t>
            </a:r>
          </a:p>
          <a:p>
            <a:endParaRPr lang="en-US" dirty="0"/>
          </a:p>
          <a:p>
            <a:pPr fontAlgn="base"/>
            <a:r>
              <a:rPr lang="en-US" dirty="0"/>
              <a:t>Practice good OPSEC</a:t>
            </a:r>
          </a:p>
          <a:p>
            <a:pPr lvl="1" fontAlgn="base"/>
            <a:r>
              <a:rPr lang="en-US" dirty="0"/>
              <a:t>For your safety, security, and wellbeing</a:t>
            </a:r>
          </a:p>
          <a:p>
            <a:pPr fontAlgn="base"/>
            <a:r>
              <a:rPr lang="en-US" dirty="0"/>
              <a:t>What do you want the world to know about you?</a:t>
            </a:r>
          </a:p>
          <a:p>
            <a:pPr lvl="1" fontAlgn="base"/>
            <a:r>
              <a:rPr lang="en-US" dirty="0"/>
              <a:t>Where you work</a:t>
            </a:r>
          </a:p>
          <a:p>
            <a:pPr lvl="1" fontAlgn="base"/>
            <a:r>
              <a:rPr lang="en-US" dirty="0"/>
              <a:t>Where you live</a:t>
            </a:r>
          </a:p>
          <a:p>
            <a:pPr lvl="1" fontAlgn="base"/>
            <a:r>
              <a:rPr lang="en-US" dirty="0"/>
              <a:t>What new expensive toy you got</a:t>
            </a:r>
          </a:p>
          <a:p>
            <a:pPr lvl="1" fontAlgn="base"/>
            <a:r>
              <a:rPr lang="en-US" dirty="0"/>
              <a:t>When you’re on vacation</a:t>
            </a:r>
          </a:p>
          <a:p>
            <a:pPr lvl="2" fontAlgn="base"/>
            <a:r>
              <a:rPr lang="en-US" dirty="0"/>
              <a:t>And not home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941B1-537F-0249-BFB9-305FC095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51A62-A7A7-064B-A8D7-85A51C6F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20</a:t>
            </a:fld>
            <a:endParaRPr lang="en-US" dirty="0"/>
          </a:p>
        </p:txBody>
      </p:sp>
      <p:pic>
        <p:nvPicPr>
          <p:cNvPr id="10242" name="Picture 2" descr="https://lh4.googleusercontent.com/FKoWzhxvA3s4Thqu6y7ftQY5obVuqL6qIOXsjyMT5X7iD4RS0FPAArcjOOg2FDexyDoxM80TGzmTE-gcynNmB5v7fUbgu8ZEJ8Dvj7UyAela2ibCUCyjcrIKfoFhCdrtO1nKTFl0cHs">
            <a:extLst>
              <a:ext uri="{FF2B5EF4-FFF2-40B4-BE49-F238E27FC236}">
                <a16:creationId xmlns:a16="http://schemas.microsoft.com/office/drawing/2014/main" id="{F61D6184-A6FF-E24D-A7F3-0C59FBBF3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057" y="3626778"/>
            <a:ext cx="2110314" cy="269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718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317AF-880C-4344-B002-6F6A53EDE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Recon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60FA6-BDFD-ED46-A263-7562F9068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we’re getting a bit closer to the actual computer systems we’d be attacking</a:t>
            </a:r>
          </a:p>
          <a:p>
            <a:r>
              <a:rPr lang="en-US" dirty="0"/>
              <a:t>Domain Names</a:t>
            </a:r>
          </a:p>
          <a:p>
            <a:pPr lvl="1"/>
            <a:r>
              <a:rPr lang="en-US" dirty="0" err="1"/>
              <a:t>dsu.edu</a:t>
            </a:r>
            <a:endParaRPr lang="en-US" dirty="0"/>
          </a:p>
          <a:p>
            <a:pPr lvl="1"/>
            <a:r>
              <a:rPr lang="en-US" dirty="0" err="1"/>
              <a:t>webmail.dsu.edu</a:t>
            </a:r>
            <a:endParaRPr lang="en-US" dirty="0"/>
          </a:p>
          <a:p>
            <a:pPr lvl="1"/>
            <a:r>
              <a:rPr lang="en-US" dirty="0" err="1"/>
              <a:t>catalog.dsu.edu</a:t>
            </a:r>
            <a:endParaRPr lang="en-US" dirty="0"/>
          </a:p>
          <a:p>
            <a:r>
              <a:rPr lang="en-US" dirty="0"/>
              <a:t>IP addresses</a:t>
            </a:r>
          </a:p>
          <a:p>
            <a:r>
              <a:rPr lang="en-US" dirty="0"/>
              <a:t>Possible usernames</a:t>
            </a:r>
          </a:p>
          <a:p>
            <a:r>
              <a:rPr lang="en-US" dirty="0"/>
              <a:t>Email addresses</a:t>
            </a:r>
          </a:p>
          <a:p>
            <a:r>
              <a:rPr lang="en-US" dirty="0"/>
              <a:t>Specific port information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915080-669A-5E46-88A3-90A5852C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3E20F-94B5-204E-B718-92F6DCE0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77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1F64F-3DDD-594B-8542-40A0063B5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Google-Fu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AF1E0-99E5-4A49-8C97-11C851429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Google Hacking</a:t>
            </a:r>
          </a:p>
          <a:p>
            <a:r>
              <a:rPr lang="en-US" dirty="0"/>
              <a:t>Google Dorks</a:t>
            </a:r>
          </a:p>
          <a:p>
            <a:endParaRPr lang="en-US" dirty="0"/>
          </a:p>
          <a:p>
            <a:r>
              <a:rPr lang="en-US" dirty="0"/>
              <a:t>Advanced Search Operators</a:t>
            </a:r>
          </a:p>
          <a:p>
            <a:pPr lvl="1"/>
            <a:r>
              <a:rPr lang="en-US" dirty="0" err="1"/>
              <a:t>inurl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site:</a:t>
            </a:r>
          </a:p>
          <a:p>
            <a:pPr lvl="1"/>
            <a:r>
              <a:rPr lang="en-US" dirty="0"/>
              <a:t>intext:</a:t>
            </a:r>
          </a:p>
          <a:p>
            <a:pPr lvl="1"/>
            <a:r>
              <a:rPr lang="en-US" dirty="0" err="1"/>
              <a:t>ext</a:t>
            </a:r>
            <a:r>
              <a:rPr lang="en-US"/>
              <a:t>: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hlinkClick r:id="rId2"/>
              </a:rPr>
              <a:t>https://www.exploit-db.com/google-hacking-database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7DC692-221E-E946-A752-F8329881A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09DBF-6A8D-9E45-873A-42053921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666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CB46-8F76-F44B-A9CA-EC8B02CF9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search too much…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2D3B1-F4EB-2046-80C9-1FFB705EE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0DAC80-09FE-084E-9C20-31F643626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9DB94-CE73-3341-8AAA-782987B4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2DE265-46C0-024F-9142-10627965C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02" y="1828800"/>
            <a:ext cx="90805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65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BE456-86D8-D346-9ED0-2B8FDE6AF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E9AC2-FCAD-0B43-912C-6B3107E4D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Lots of different tools that can help us gather information</a:t>
            </a:r>
          </a:p>
          <a:p>
            <a:r>
              <a:rPr lang="en-US" dirty="0"/>
              <a:t>All of these are available in </a:t>
            </a:r>
            <a:r>
              <a:rPr lang="en-US" b="1" dirty="0"/>
              <a:t>Kali</a:t>
            </a:r>
            <a:r>
              <a:rPr lang="en-US" dirty="0"/>
              <a:t> Linux</a:t>
            </a:r>
          </a:p>
          <a:p>
            <a:endParaRPr lang="en-US" dirty="0"/>
          </a:p>
          <a:p>
            <a:r>
              <a:rPr lang="en-US" dirty="0"/>
              <a:t>Recon-ng</a:t>
            </a:r>
          </a:p>
          <a:p>
            <a:pPr lvl="1"/>
            <a:r>
              <a:rPr lang="en-US" dirty="0"/>
              <a:t>All sorts of data acquisition tools</a:t>
            </a:r>
          </a:p>
          <a:p>
            <a:r>
              <a:rPr lang="en-US" dirty="0" err="1"/>
              <a:t>Metagoofil</a:t>
            </a:r>
            <a:endParaRPr lang="en-US" dirty="0"/>
          </a:p>
          <a:p>
            <a:pPr lvl="1"/>
            <a:r>
              <a:rPr lang="en-US" dirty="0"/>
              <a:t>Extracts metadata of documents</a:t>
            </a:r>
          </a:p>
          <a:p>
            <a:r>
              <a:rPr lang="en-US" dirty="0" err="1"/>
              <a:t>Maltego</a:t>
            </a:r>
            <a:endParaRPr lang="en-US" dirty="0"/>
          </a:p>
          <a:p>
            <a:pPr lvl="1"/>
            <a:r>
              <a:rPr lang="en-US" dirty="0"/>
              <a:t>Good at showing relations between data</a:t>
            </a:r>
          </a:p>
          <a:p>
            <a:r>
              <a:rPr lang="en-US" dirty="0" err="1"/>
              <a:t>Nmap</a:t>
            </a:r>
            <a:endParaRPr lang="en-US" dirty="0"/>
          </a:p>
          <a:p>
            <a:pPr lvl="1"/>
            <a:r>
              <a:rPr lang="en-US" dirty="0"/>
              <a:t>Network mapping/scanning </a:t>
            </a:r>
          </a:p>
          <a:p>
            <a:r>
              <a:rPr lang="en-US" dirty="0" err="1"/>
              <a:t>Etc</a:t>
            </a:r>
            <a:r>
              <a:rPr lang="en-US" dirty="0"/>
              <a:t>….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168340-67EB-F942-A733-0EA84B41F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B5892-8963-FF4F-B1BE-240AC516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24</a:t>
            </a:fld>
            <a:endParaRPr lang="en-US" dirty="0"/>
          </a:p>
        </p:txBody>
      </p:sp>
      <p:pic>
        <p:nvPicPr>
          <p:cNvPr id="11266" name="Picture 2" descr="https://lh6.googleusercontent.com/mYxxgBQhG_MxCytdTlS-EmEzqgMA99IJONnKVHwteroM2m6_Ze4ssRNkYitMuNnPvmX1LJCc4tSflEi7yC4I99jOamEGoLD9M4ZQ2iJYXtVntY9CD3yaic6y7hryEJyo4P6wFlDB4b4">
            <a:extLst>
              <a:ext uri="{FF2B5EF4-FFF2-40B4-BE49-F238E27FC236}">
                <a16:creationId xmlns:a16="http://schemas.microsoft.com/office/drawing/2014/main" id="{BF8DD253-0666-6A47-8708-5D40E2331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512" y="2507615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209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BE814-79ED-D54A-B853-76ED7FAF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 Gathering with Recon-ng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796D2-BDDC-0C4E-9D47-081C445BC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368366" cy="43513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a terminal, open recon-ng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recon-ng</a:t>
            </a:r>
          </a:p>
          <a:p>
            <a:r>
              <a:rPr lang="en-US" dirty="0"/>
              <a:t>Create a new workspace and add DSU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workspaces add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dsu.edu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add domains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dsu.edu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Find some hosts using </a:t>
            </a:r>
            <a:r>
              <a:rPr lang="en-US" dirty="0" err="1"/>
              <a:t>osint</a:t>
            </a:r>
            <a:endParaRPr lang="en-US" dirty="0"/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load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netcraft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run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load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bing_domain_web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run	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load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google_site_web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run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load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brute_hosts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run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7ED29-1BB5-BB4F-BBCE-B92B995E3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1DA00-2023-6548-8B47-BFE3CC2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A869DC-FFBC-5F4A-A0C0-E146DD6216F4}"/>
              </a:ext>
            </a:extLst>
          </p:cNvPr>
          <p:cNvSpPr txBox="1">
            <a:spLocks/>
          </p:cNvSpPr>
          <p:nvPr/>
        </p:nvSpPr>
        <p:spPr>
          <a:xfrm>
            <a:off x="5862982" y="1828800"/>
            <a:ext cx="5429858" cy="46952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Resolve to IP addresses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load recon/hosts-hosts/resolve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run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load recon/hosts-hosts/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reverse_resolve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run</a:t>
            </a:r>
          </a:p>
          <a:p>
            <a:r>
              <a:rPr lang="en-US" dirty="0"/>
              <a:t>Gather information on contacts (people)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load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whois_pocs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run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load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pgp_search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run</a:t>
            </a:r>
          </a:p>
          <a:p>
            <a:r>
              <a:rPr lang="en-US" dirty="0"/>
              <a:t>Generate a nice HTML report of info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use html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set creator YOURNAME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set customer CUSTOMERNAME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run</a:t>
            </a:r>
          </a:p>
        </p:txBody>
      </p:sp>
    </p:spTree>
    <p:extLst>
      <p:ext uri="{BB962C8B-B14F-4D97-AF65-F5344CB8AC3E}">
        <p14:creationId xmlns:p14="http://schemas.microsoft.com/office/powerpoint/2010/main" val="1104690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64EB0-0E79-4640-9DA2-28D74046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Hat vs. Black 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9FB34-CCB9-E74D-AA7E-DC2E7F3C9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121786" cy="4351337"/>
          </a:xfrm>
        </p:spPr>
        <p:txBody>
          <a:bodyPr/>
          <a:lstStyle/>
          <a:p>
            <a:pPr fontAlgn="base"/>
            <a:r>
              <a:rPr lang="en-US" dirty="0"/>
              <a:t>The Good Guys!</a:t>
            </a:r>
          </a:p>
          <a:p>
            <a:pPr fontAlgn="base"/>
            <a:r>
              <a:rPr lang="en-US" dirty="0"/>
              <a:t>Ethical hackers</a:t>
            </a:r>
          </a:p>
          <a:p>
            <a:pPr fontAlgn="base"/>
            <a:r>
              <a:rPr lang="en-US" dirty="0"/>
              <a:t>Use your abilities for good</a:t>
            </a:r>
          </a:p>
          <a:p>
            <a:pPr fontAlgn="base"/>
            <a:r>
              <a:rPr lang="en-US" dirty="0"/>
              <a:t>ONLY operates with permission/approval</a:t>
            </a:r>
          </a:p>
          <a:p>
            <a:pPr fontAlgn="base"/>
            <a:r>
              <a:rPr lang="en-US" dirty="0"/>
              <a:t>Exploits vulnerabilities in systems</a:t>
            </a:r>
          </a:p>
          <a:p>
            <a:pPr lvl="1" fontAlgn="base"/>
            <a:r>
              <a:rPr lang="en-US" dirty="0"/>
              <a:t>Reports findings to organizations, to help better their security posture</a:t>
            </a:r>
          </a:p>
          <a:p>
            <a:pPr fontAlgn="base"/>
            <a:r>
              <a:rPr lang="en-US" dirty="0"/>
              <a:t>Discloses vulnerabilities to developers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6889A-8F66-D645-A2EF-ADCEB4684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66A11C-3DFE-7D46-A5F3-2F5AD7EE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D4B914-C30B-9649-A7B2-0B3DCF3160EF}"/>
              </a:ext>
            </a:extLst>
          </p:cNvPr>
          <p:cNvSpPr txBox="1">
            <a:spLocks/>
          </p:cNvSpPr>
          <p:nvPr/>
        </p:nvSpPr>
        <p:spPr>
          <a:xfrm>
            <a:off x="5712431" y="1828800"/>
            <a:ext cx="4121786" cy="43513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The Bad Guys.</a:t>
            </a:r>
          </a:p>
          <a:p>
            <a:pPr fontAlgn="base"/>
            <a:r>
              <a:rPr lang="en-US" dirty="0"/>
              <a:t>Always in the news</a:t>
            </a:r>
          </a:p>
          <a:p>
            <a:pPr fontAlgn="base"/>
            <a:r>
              <a:rPr lang="en-US" dirty="0"/>
              <a:t>Use their abilities for their own personal gain</a:t>
            </a:r>
          </a:p>
          <a:p>
            <a:pPr fontAlgn="base"/>
            <a:r>
              <a:rPr lang="en-US" dirty="0"/>
              <a:t>Operates without permission/approval</a:t>
            </a:r>
          </a:p>
          <a:p>
            <a:pPr fontAlgn="base"/>
            <a:r>
              <a:rPr lang="en-US" dirty="0"/>
              <a:t>Exploits vulnerabilities in systems</a:t>
            </a:r>
          </a:p>
          <a:p>
            <a:pPr lvl="1" fontAlgn="base"/>
            <a:r>
              <a:rPr lang="en-US" dirty="0"/>
              <a:t>Steals valuable information</a:t>
            </a:r>
          </a:p>
          <a:p>
            <a:pPr lvl="1" fontAlgn="base"/>
            <a:r>
              <a:rPr lang="en-US" dirty="0"/>
              <a:t>Sells such information</a:t>
            </a:r>
          </a:p>
          <a:p>
            <a:pPr lvl="1" fontAlgn="base"/>
            <a:r>
              <a:rPr lang="en-US" dirty="0"/>
              <a:t>Disrupting services</a:t>
            </a:r>
          </a:p>
          <a:p>
            <a:pPr fontAlgn="base"/>
            <a:r>
              <a:rPr lang="en-US" dirty="0"/>
              <a:t>Sells vulnerabilities to the highest bidder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56381C-FEFE-B042-BA1D-A72CEE99A0FC}"/>
              </a:ext>
            </a:extLst>
          </p:cNvPr>
          <p:cNvCxnSpPr/>
          <p:nvPr/>
        </p:nvCxnSpPr>
        <p:spPr>
          <a:xfrm>
            <a:off x="5383658" y="1900719"/>
            <a:ext cx="0" cy="37911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07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F5D4B-F287-E24C-B421-C031B8BBF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/>
          <a:lstStyle/>
          <a:p>
            <a:r>
              <a:rPr lang="en-US" dirty="0"/>
              <a:t>Offensive Security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FC37A-C583-724A-88A1-3EF2D0A5F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763748"/>
            <a:ext cx="8595360" cy="3416389"/>
          </a:xfrm>
        </p:spPr>
        <p:txBody>
          <a:bodyPr/>
          <a:lstStyle/>
          <a:p>
            <a:r>
              <a:rPr lang="en-US" dirty="0"/>
              <a:t>Don’t do bad stuff</a:t>
            </a:r>
          </a:p>
          <a:p>
            <a:r>
              <a:rPr lang="en-US" dirty="0"/>
              <a:t>Play nice</a:t>
            </a:r>
          </a:p>
          <a:p>
            <a:r>
              <a:rPr lang="en-US" dirty="0"/>
              <a:t>ALWAYS gain written permission</a:t>
            </a:r>
          </a:p>
          <a:p>
            <a:r>
              <a:rPr lang="en-US" dirty="0"/>
              <a:t>Stay legal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8581CA-BB8D-0847-B889-ED0A61B2C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F1C8F-5F5F-5D4E-97D4-97C8ED63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4</a:t>
            </a:fld>
            <a:endParaRPr lang="en-US" dirty="0"/>
          </a:p>
        </p:txBody>
      </p:sp>
      <p:pic>
        <p:nvPicPr>
          <p:cNvPr id="2050" name="Picture 2" descr="https://lh6.googleusercontent.com/5UnaWSCw7Br-bRzFs3BUUOPzVTDyR70vwacQ-P6qT_sqItznPoKeYejQV7GjxDQp2xBN7AOn-C22KPTItE6bCvgMJ7JBWokvjfkrmljrNF0oyrNXWSz0__8NJ3gEcdRIedNCMQCBWlc">
            <a:extLst>
              <a:ext uri="{FF2B5EF4-FFF2-40B4-BE49-F238E27FC236}">
                <a16:creationId xmlns:a16="http://schemas.microsoft.com/office/drawing/2014/main" id="{068749EF-F5E0-584F-BDF3-D4A23E47B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52" y="1931773"/>
            <a:ext cx="5312305" cy="419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606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8599-6DCB-0C49-A5F8-5732297D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Offensive Security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D6DF6-8CFD-3A4E-B57A-AE8B8DCE9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only the bad guys play the offense?</a:t>
            </a:r>
          </a:p>
          <a:p>
            <a:pPr lvl="1"/>
            <a:r>
              <a:rPr lang="en-US" dirty="0"/>
              <a:t>No!!</a:t>
            </a:r>
          </a:p>
          <a:p>
            <a:r>
              <a:rPr lang="en-US" dirty="0"/>
              <a:t>“The best defense is a good offense”</a:t>
            </a:r>
          </a:p>
          <a:p>
            <a:pPr lvl="1"/>
            <a:r>
              <a:rPr lang="en-US" dirty="0"/>
              <a:t>Kind of, but not quite…</a:t>
            </a:r>
          </a:p>
          <a:p>
            <a:pPr lvl="1"/>
            <a:r>
              <a:rPr lang="en-US" dirty="0"/>
              <a:t>Goal isn’t to hack the people who are hacking us</a:t>
            </a:r>
          </a:p>
          <a:p>
            <a:pPr lvl="2"/>
            <a:r>
              <a:rPr lang="en-US" dirty="0"/>
              <a:t>BAD IDEA!</a:t>
            </a:r>
          </a:p>
          <a:p>
            <a:pPr lvl="1"/>
            <a:r>
              <a:rPr lang="en-US" dirty="0"/>
              <a:t>Let’s hack our own stuff before someone else does</a:t>
            </a:r>
          </a:p>
          <a:p>
            <a:pPr lvl="2"/>
            <a:r>
              <a:rPr lang="en-US" dirty="0"/>
              <a:t>And fix it!</a:t>
            </a:r>
          </a:p>
          <a:p>
            <a:pPr lvl="1"/>
            <a:r>
              <a:rPr lang="en-US" dirty="0"/>
              <a:t>Need to know how the offense works to be able to do defense well</a:t>
            </a:r>
          </a:p>
          <a:p>
            <a:r>
              <a:rPr lang="en-US" dirty="0"/>
              <a:t>Offensive Network Security, Penetration Testing</a:t>
            </a:r>
          </a:p>
          <a:p>
            <a:r>
              <a:rPr lang="en-US" dirty="0"/>
              <a:t>Security Research, Reverse Engineering, Exploitation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173AE-009F-584C-86B4-9A94FB915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1619D-F2F5-C147-9C9B-5639157C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14F64-83DE-C345-B1EF-2D8CDFB72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 </a:t>
            </a:r>
            <a:br>
              <a:rPr lang="en-US" dirty="0"/>
            </a:br>
            <a:r>
              <a:rPr lang="en-US" dirty="0"/>
              <a:t>Kill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00DBB-D8BC-5C4F-A2A4-CB1D3A8F4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an attack works</a:t>
            </a:r>
          </a:p>
          <a:p>
            <a:endParaRPr lang="en-US" dirty="0"/>
          </a:p>
          <a:p>
            <a:r>
              <a:rPr lang="en-US" dirty="0"/>
              <a:t>Learn about the target</a:t>
            </a:r>
          </a:p>
          <a:p>
            <a:pPr lvl="1"/>
            <a:r>
              <a:rPr lang="en-US" dirty="0"/>
              <a:t>Find vulnerabilities</a:t>
            </a:r>
          </a:p>
          <a:p>
            <a:pPr lvl="1"/>
            <a:r>
              <a:rPr lang="en-US" dirty="0"/>
              <a:t>Find weaknesses</a:t>
            </a:r>
          </a:p>
          <a:p>
            <a:r>
              <a:rPr lang="en-US" dirty="0"/>
              <a:t>Create the exploit</a:t>
            </a:r>
          </a:p>
          <a:p>
            <a:r>
              <a:rPr lang="en-US" dirty="0"/>
              <a:t>Execute the exploit</a:t>
            </a:r>
          </a:p>
          <a:p>
            <a:r>
              <a:rPr lang="en-US" dirty="0"/>
              <a:t>Post-Exploitation tasks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F24BF-0CF6-7148-A0E3-377A72EB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56CDD-197C-394A-8E36-968EF0070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70FE8-A4A5-4C48-87A7-3476BE31C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962" y="0"/>
            <a:ext cx="5882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10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FD911-5D05-A747-9E0C-E9A1FE040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F12EB-80A3-394C-A550-DA7DA8EA6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7363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Penetration Testing Execution Standard</a:t>
            </a:r>
          </a:p>
          <a:p>
            <a:r>
              <a:rPr lang="en-US" dirty="0"/>
              <a:t>Seven main sections</a:t>
            </a:r>
          </a:p>
          <a:p>
            <a:pPr lvl="1"/>
            <a:r>
              <a:rPr lang="en-US" dirty="0"/>
              <a:t>Pre-engagement interactions</a:t>
            </a:r>
          </a:p>
          <a:p>
            <a:pPr lvl="2"/>
            <a:r>
              <a:rPr lang="en-US" dirty="0"/>
              <a:t>Getting the legal documents in place, determining scope, etc.</a:t>
            </a:r>
          </a:p>
          <a:p>
            <a:pPr lvl="1"/>
            <a:r>
              <a:rPr lang="en-US" dirty="0"/>
              <a:t>Intelligence Gathering</a:t>
            </a:r>
          </a:p>
          <a:p>
            <a:pPr lvl="2"/>
            <a:r>
              <a:rPr lang="en-US" dirty="0"/>
              <a:t>Reconnaissance – learning about the target, systems, people</a:t>
            </a:r>
          </a:p>
          <a:p>
            <a:pPr lvl="1"/>
            <a:r>
              <a:rPr lang="en-US" dirty="0"/>
              <a:t>Threat Modeling</a:t>
            </a:r>
          </a:p>
          <a:p>
            <a:pPr lvl="2"/>
            <a:r>
              <a:rPr lang="en-US" dirty="0"/>
              <a:t>Determining highest value assets</a:t>
            </a:r>
          </a:p>
          <a:p>
            <a:pPr lvl="1"/>
            <a:r>
              <a:rPr lang="en-US" dirty="0"/>
              <a:t>Vulnerability Analysis</a:t>
            </a:r>
          </a:p>
          <a:p>
            <a:pPr lvl="2"/>
            <a:r>
              <a:rPr lang="en-US" dirty="0"/>
              <a:t>Finding vulnerabilities in the systems</a:t>
            </a:r>
          </a:p>
          <a:p>
            <a:pPr lvl="1"/>
            <a:r>
              <a:rPr lang="en-US" dirty="0"/>
              <a:t>Exploitation</a:t>
            </a:r>
          </a:p>
          <a:p>
            <a:pPr lvl="2"/>
            <a:r>
              <a:rPr lang="en-US" dirty="0"/>
              <a:t>Taking advantage of the vulnerabilities</a:t>
            </a:r>
          </a:p>
          <a:p>
            <a:pPr lvl="1"/>
            <a:r>
              <a:rPr lang="en-US" dirty="0"/>
              <a:t>Post Exploitation</a:t>
            </a:r>
          </a:p>
          <a:p>
            <a:pPr lvl="2"/>
            <a:r>
              <a:rPr lang="en-US" dirty="0"/>
              <a:t>What do we do once we got in? Move around, find other information, other systems, etc.</a:t>
            </a:r>
          </a:p>
          <a:p>
            <a:pPr lvl="1"/>
            <a:r>
              <a:rPr lang="en-US" dirty="0"/>
              <a:t>Reporting</a:t>
            </a:r>
          </a:p>
          <a:p>
            <a:pPr lvl="2"/>
            <a:r>
              <a:rPr lang="en-US" dirty="0"/>
              <a:t>A test is useless if we can’t tell the customer how we got in, and how to fix it.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4C5DC1-B5FA-EE41-A65C-644CA835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EE984-FD04-D74B-8C2B-8B3FA95A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571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F282B-51AE-B44D-B1B3-1E14B9225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Reconnaissance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95149-6427-D843-845C-CB78F549A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DF223-7559-9C4E-A9CE-073675E99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92E41-E1F8-2847-AB19-1AA982965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8</a:t>
            </a:fld>
            <a:endParaRPr lang="en-US" dirty="0"/>
          </a:p>
        </p:txBody>
      </p:sp>
      <p:pic>
        <p:nvPicPr>
          <p:cNvPr id="4098" name="Picture 2" descr="https://lh6.googleusercontent.com/rRDK7cOEzaKgRDBjz3SsaZECbhCOtWGbQ7hbkNOypBBN7-gVMrqgmxygZUTViglc6oiesiJN37d3qZUXW5ezJ6OXP6h9ljKXAR_aXTrpXjE5bZmDg1zD8dToGVQbktiIRCkLgEmebtg">
            <a:extLst>
              <a:ext uri="{FF2B5EF4-FFF2-40B4-BE49-F238E27FC236}">
                <a16:creationId xmlns:a16="http://schemas.microsoft.com/office/drawing/2014/main" id="{A2E938E9-A7EB-5F49-81B0-FA831DBE9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150" y="1735047"/>
            <a:ext cx="6650804" cy="498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65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784A1-12C8-5944-B389-192885A5B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/>
          <a:lstStyle/>
          <a:p>
            <a:r>
              <a:rPr lang="en-US" dirty="0"/>
              <a:t>Reconnaissance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CD957-DD7C-0D46-B96E-AD5C8BBAF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5930038" cy="4351337"/>
          </a:xfrm>
        </p:spPr>
        <p:txBody>
          <a:bodyPr/>
          <a:lstStyle/>
          <a:p>
            <a:pPr fontAlgn="base"/>
            <a:r>
              <a:rPr lang="en-US" dirty="0"/>
              <a:t>Preliminary surveying or research.</a:t>
            </a:r>
          </a:p>
          <a:p>
            <a:pPr fontAlgn="base"/>
            <a:r>
              <a:rPr lang="en-US" dirty="0"/>
              <a:t>Before we start interacting with the target</a:t>
            </a:r>
          </a:p>
          <a:p>
            <a:pPr lvl="1" fontAlgn="base"/>
            <a:r>
              <a:rPr lang="en-US" dirty="0"/>
              <a:t>What can we learn?</a:t>
            </a:r>
          </a:p>
          <a:p>
            <a:pPr fontAlgn="base"/>
            <a:r>
              <a:rPr lang="en-US" dirty="0"/>
              <a:t>Information gathered during this phase guides the rest of the penetration test</a:t>
            </a:r>
          </a:p>
          <a:p>
            <a:pPr fontAlgn="base"/>
            <a:r>
              <a:rPr lang="en-US" dirty="0"/>
              <a:t>Arguably most important part of Penetration Testing</a:t>
            </a:r>
          </a:p>
          <a:p>
            <a:pPr lvl="1" fontAlgn="base"/>
            <a:r>
              <a:rPr lang="en-US" dirty="0"/>
              <a:t>Example: Bank Robbery</a:t>
            </a:r>
          </a:p>
          <a:p>
            <a:pPr lvl="2" fontAlgn="base"/>
            <a:r>
              <a:rPr lang="en-US" dirty="0"/>
              <a:t>Walk right in “Give me all your money!”</a:t>
            </a:r>
          </a:p>
          <a:p>
            <a:pPr lvl="2" fontAlgn="base"/>
            <a:r>
              <a:rPr lang="en-US" dirty="0"/>
              <a:t>Methodical, planned approach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F97A94-9579-984D-92B1-DA58C07B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BC81A-1516-4042-8115-1384B02E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9</a:t>
            </a:fld>
            <a:endParaRPr lang="en-US" dirty="0"/>
          </a:p>
        </p:txBody>
      </p:sp>
      <p:pic>
        <p:nvPicPr>
          <p:cNvPr id="5122" name="Picture 2" descr="https://lh5.googleusercontent.com/7hYlYcngpBgw3Z6lmNFGJgnS6RdruNrPjQFuTOLpHDSCRtvATzUVTWXtHE4MF1ZR0UWJ5YTrX9De6nX_v8KZhUPmAfymMU0IvA4f5A-jmqQ33BANT03hNNbgazn1MeaL10dSnFjZjmk">
            <a:extLst>
              <a:ext uri="{FF2B5EF4-FFF2-40B4-BE49-F238E27FC236}">
                <a16:creationId xmlns:a16="http://schemas.microsoft.com/office/drawing/2014/main" id="{DB25E103-451D-0845-BA66-21A904AE2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12" y="727468"/>
            <a:ext cx="36703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56968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11312</TotalTime>
  <Words>1138</Words>
  <Application>Microsoft Macintosh PowerPoint</Application>
  <PresentationFormat>Widescreen</PresentationFormat>
  <Paragraphs>277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 Schoolbook</vt:lpstr>
      <vt:lpstr>Courier New</vt:lpstr>
      <vt:lpstr>Wingdings 2</vt:lpstr>
      <vt:lpstr>View</vt:lpstr>
      <vt:lpstr>Recon</vt:lpstr>
      <vt:lpstr>Before we start talking about hacking…</vt:lpstr>
      <vt:lpstr>White Hat vs. Black Hat</vt:lpstr>
      <vt:lpstr>Offensive Security Ethics</vt:lpstr>
      <vt:lpstr>Offensive Security Overview</vt:lpstr>
      <vt:lpstr>Cyber  Kill Chain</vt:lpstr>
      <vt:lpstr>PTES</vt:lpstr>
      <vt:lpstr>Reconnaissance</vt:lpstr>
      <vt:lpstr>Reconnaissance</vt:lpstr>
      <vt:lpstr>Recon the Recon</vt:lpstr>
      <vt:lpstr>Targeted Data Collection - Business</vt:lpstr>
      <vt:lpstr>Your turn!</vt:lpstr>
      <vt:lpstr>Job Postings</vt:lpstr>
      <vt:lpstr>Breaking down the recon</vt:lpstr>
      <vt:lpstr>User Recon - Phishing</vt:lpstr>
      <vt:lpstr>Phishing Example</vt:lpstr>
      <vt:lpstr>Phishing Example</vt:lpstr>
      <vt:lpstr>Spearphish Me</vt:lpstr>
      <vt:lpstr>PowerPoint Presentation</vt:lpstr>
      <vt:lpstr>Could you be phished?</vt:lpstr>
      <vt:lpstr>Network Recon</vt:lpstr>
      <vt:lpstr>Google-Fu</vt:lpstr>
      <vt:lpstr>If you search too much…</vt:lpstr>
      <vt:lpstr>Tools</vt:lpstr>
      <vt:lpstr>Info Gathering with Recon-ng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Cody Welu</dc:creator>
  <cp:lastModifiedBy>Welu, Cody</cp:lastModifiedBy>
  <cp:revision>152</cp:revision>
  <cp:lastPrinted>2018-01-16T14:21:07Z</cp:lastPrinted>
  <dcterms:created xsi:type="dcterms:W3CDTF">2017-12-01T19:44:46Z</dcterms:created>
  <dcterms:modified xsi:type="dcterms:W3CDTF">2019-06-14T23:44:20Z</dcterms:modified>
</cp:coreProperties>
</file>